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688"/>
            <a:ext cx="9361040" cy="70540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7564" y="548680"/>
            <a:ext cx="7848872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algn="ctr">
              <a:spcBef>
                <a:spcPts val="95"/>
              </a:spcBef>
            </a:pPr>
            <a:r>
              <a:rPr sz="2800" b="1" spc="-5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Муниципальное</a:t>
            </a:r>
            <a:r>
              <a:rPr sz="2800" b="1" spc="1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lang="ru-RU" sz="2800" b="1" spc="1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бюджетное</a:t>
            </a:r>
          </a:p>
          <a:p>
            <a:pPr marL="26034" algn="ctr">
              <a:spcBef>
                <a:spcPts val="95"/>
              </a:spcBef>
            </a:pPr>
            <a:r>
              <a:rPr lang="ru-RU" sz="2800" b="1" spc="1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общеобразовательное</a:t>
            </a:r>
            <a:r>
              <a:rPr sz="2800" b="1" spc="1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учреждение</a:t>
            </a:r>
            <a:endParaRPr lang="ru-RU" sz="2800" b="1" spc="-1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nuet script" panose="02000503030000020003" pitchFamily="2" charset="0"/>
              <a:cs typeface="Times New Roman"/>
            </a:endParaRPr>
          </a:p>
          <a:p>
            <a:pPr marL="26034" algn="ctr">
              <a:spcBef>
                <a:spcPts val="95"/>
              </a:spcBef>
            </a:pPr>
            <a:r>
              <a:rPr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средняя</a:t>
            </a:r>
            <a:r>
              <a:rPr sz="2800" b="1" spc="3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общеобразовательная</a:t>
            </a:r>
            <a:r>
              <a:rPr sz="2800" b="1" spc="2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2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школа</a:t>
            </a:r>
            <a:r>
              <a:rPr lang="ru-RU" sz="2800" b="1" spc="-2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№ 2 </a:t>
            </a:r>
          </a:p>
          <a:p>
            <a:pPr marL="26034" algn="ctr">
              <a:spcBef>
                <a:spcPts val="95"/>
              </a:spcBef>
            </a:pPr>
            <a:r>
              <a:rPr lang="ru-RU" sz="2800" b="1" spc="-2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ЗАТО Озерный </a:t>
            </a:r>
            <a:r>
              <a:rPr lang="ru-RU" sz="2800" b="1" spc="-2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Т</a:t>
            </a:r>
            <a:r>
              <a:rPr lang="ru-RU" sz="2800" b="1" spc="-2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верской области</a:t>
            </a:r>
            <a:endParaRPr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nuet script" panose="02000503030000020003" pitchFamily="2" charset="0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40690" y="3125842"/>
            <a:ext cx="8262620" cy="25449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Презентация</a:t>
            </a:r>
            <a:r>
              <a:rPr sz="3200" b="1" spc="-5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социально-значимого</a:t>
            </a:r>
            <a:r>
              <a:rPr sz="3200" b="1" spc="-4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проекта</a:t>
            </a: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3200" b="1" spc="-2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sz="3200" b="1" spc="-25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Школь</a:t>
            </a:r>
            <a:r>
              <a:rPr lang="ru-RU" sz="3200" b="1" spc="-25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ная</a:t>
            </a:r>
            <a:r>
              <a:rPr lang="ru-RU" sz="3200" b="1" spc="-2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 инициатива</a:t>
            </a:r>
            <a:r>
              <a:rPr sz="3200" b="1" spc="-1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»</a:t>
            </a:r>
            <a:endParaRPr lang="ru-RU" sz="3200" b="1" spc="-15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spc="-15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6000" b="1" spc="-15" dirty="0" smtClean="0">
                <a:solidFill>
                  <a:schemeClr val="tx2">
                    <a:lumMod val="75000"/>
                  </a:schemeClr>
                </a:solidFill>
                <a:latin typeface="Menuet script" panose="02000503030000020003" pitchFamily="2" charset="0"/>
                <a:cs typeface="Times New Roman"/>
              </a:rPr>
              <a:t>«Творческая галерея»</a:t>
            </a:r>
          </a:p>
        </p:txBody>
      </p:sp>
    </p:spTree>
    <p:extLst>
      <p:ext uri="{BB962C8B-B14F-4D97-AF65-F5344CB8AC3E}">
        <p14:creationId xmlns:p14="http://schemas.microsoft.com/office/powerpoint/2010/main" val="13229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17" y="0"/>
            <a:ext cx="9592505" cy="695739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01166"/>
            <a:ext cx="7422651" cy="106759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192" y="213271"/>
            <a:ext cx="8759615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0325" marR="5080" indent="-2588260" algn="ctr">
              <a:spcBef>
                <a:spcPts val="210"/>
              </a:spcBef>
            </a:pPr>
            <a:r>
              <a:rPr lang="ru-RU" sz="32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Стены- </a:t>
            </a:r>
            <a:r>
              <a:rPr lang="ru-RU" sz="3200" b="1" spc="-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покраска  стен для </a:t>
            </a:r>
            <a:r>
              <a:rPr lang="ru-RU" sz="32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нанесения </a:t>
            </a:r>
            <a:endParaRPr lang="ru-RU" sz="3200" b="1" spc="-5" dirty="0" smtClean="0">
              <a:solidFill>
                <a:srgbClr val="002060"/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 algn="ctr">
              <a:spcBef>
                <a:spcPts val="210"/>
              </a:spcBef>
            </a:pPr>
            <a:r>
              <a:rPr lang="ru-RU" sz="3200" b="1" spc="-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трафаретных </a:t>
            </a:r>
            <a:r>
              <a:rPr lang="ru-RU" sz="32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текстов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37437"/>
            <a:ext cx="9082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выборе цветового решения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пространства выбрали спокойные, тёплые тона жалюзи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покраски стен.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цветовой решение способствует хорошему настроению, позитивному самовыражению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поставленной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цели-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творческой активной деятельности школьников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22-23\презентация КОРИДОР РЕМОНТ\КОРИДОР 22-23\WhatsApp Image 2023-01-19 at 14.41.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22329"/>
            <a:ext cx="3325354" cy="1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7" y="4004569"/>
            <a:ext cx="2579563" cy="1451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34" y="4654052"/>
            <a:ext cx="3161128" cy="2170189"/>
          </a:xfrm>
          <a:prstGeom prst="rect">
            <a:avLst/>
          </a:prstGeom>
        </p:spPr>
      </p:pic>
      <p:pic>
        <p:nvPicPr>
          <p:cNvPr id="2051" name="Picture 3" descr="F:\22-23\презентация КОРИДОР РЕМОНТ\КОРИДОР 22-23\WhatsApp Image 2023-01-19 at 14.41.37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43"/>
          <a:stretch/>
        </p:blipFill>
        <p:spPr bwMode="auto">
          <a:xfrm>
            <a:off x="5104792" y="3640452"/>
            <a:ext cx="3323657" cy="15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71" y="-99392"/>
            <a:ext cx="9592505" cy="695739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83668" y="0"/>
            <a:ext cx="6372708" cy="59040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 txBox="1"/>
          <p:nvPr/>
        </p:nvSpPr>
        <p:spPr>
          <a:xfrm>
            <a:off x="1835696" y="54428"/>
            <a:ext cx="55446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Основные</a:t>
            </a:r>
            <a:r>
              <a:rPr sz="2400" b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блоки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проекта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27180"/>
              </p:ext>
            </p:extLst>
          </p:nvPr>
        </p:nvGraphicFramePr>
        <p:xfrm>
          <a:off x="539552" y="590403"/>
          <a:ext cx="8352929" cy="5373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№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Наименование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319405" marR="100330" indent="-2089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тел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ност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,  дней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Окончание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5875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08724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Подготовительный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этап 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Информационно-накопительный: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 marR="94615" algn="l">
                        <a:lnSpc>
                          <a:spcPct val="100000"/>
                        </a:lnSpc>
                        <a:buSzPct val="90000"/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Выдвижение</a:t>
                      </a:r>
                      <a:r>
                        <a:rPr sz="1200" b="0" spc="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проектных</a:t>
                      </a:r>
                      <a:r>
                        <a:rPr sz="1200" b="0" spc="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предложений</a:t>
                      </a:r>
                      <a:r>
                        <a:rPr sz="1200" b="0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учащихся</a:t>
                      </a:r>
                      <a:r>
                        <a:rPr sz="1200" b="0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9-11</a:t>
                      </a:r>
                      <a:r>
                        <a:rPr sz="1200" b="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классов.</a:t>
                      </a:r>
                      <a:r>
                        <a:rPr sz="1200" b="0" spc="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Подбор </a:t>
                      </a:r>
                      <a:r>
                        <a:rPr sz="1200" b="0" spc="-2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подготовка</a:t>
                      </a:r>
                      <a:r>
                        <a:rPr sz="1200" b="0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200" b="0" spc="6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200" b="0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обеспечения</a:t>
                      </a:r>
                      <a:r>
                        <a:rPr sz="1200" b="0" spc="6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200" b="0" spc="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lang="ru-RU" sz="12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 marL="91440" marR="94615" algn="l">
                        <a:lnSpc>
                          <a:spcPct val="100000"/>
                        </a:lnSpc>
                        <a:buSzPct val="90000"/>
                        <a:buAutoNum type="arabicPeriod"/>
                        <a:tabLst>
                          <a:tab pos="187960" algn="l"/>
                        </a:tabLst>
                      </a:pPr>
                      <a:r>
                        <a:rPr lang="ru-RU" sz="12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Ознакомление</a:t>
                      </a:r>
                      <a:r>
                        <a:rPr lang="ru-RU" sz="1200" b="0" spc="-1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с интерьерами школьных рекреаций</a:t>
                      </a:r>
                    </a:p>
                    <a:p>
                      <a:pPr marL="91440" marR="94615" algn="l">
                        <a:lnSpc>
                          <a:spcPct val="100000"/>
                        </a:lnSpc>
                        <a:buSzPct val="90000"/>
                        <a:buAutoNum type="arabicPeriod"/>
                        <a:tabLst>
                          <a:tab pos="187960" algn="l"/>
                        </a:tabLst>
                      </a:pPr>
                      <a:r>
                        <a:rPr lang="ru-RU" sz="1200" b="0" spc="-1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Рассмотрение предложений  творческой группой проекта.  .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20.12.22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02"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Основной</a:t>
                      </a:r>
                      <a:r>
                        <a:rPr sz="1200" b="1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этап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Организационно-практический: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86">
                <a:tc>
                  <a:txBody>
                    <a:bodyPr/>
                    <a:lstStyle/>
                    <a:p>
                      <a:pPr marR="12128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2.1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indent="-127000" algn="l">
                        <a:lnSpc>
                          <a:spcPts val="1195"/>
                        </a:lnSpc>
                        <a:buSzPct val="90000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Рассмотрение предложений по школьным</a:t>
                      </a: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 интерьерам, каталогов мебели, арт- пространства в интернет- магазинах.</a:t>
                      </a:r>
                    </a:p>
                    <a:p>
                      <a:pPr marL="90804" indent="0" algn="l">
                        <a:lnSpc>
                          <a:spcPts val="1195"/>
                        </a:lnSpc>
                        <a:buSzPct val="90000"/>
                        <a:buNone/>
                        <a:tabLst>
                          <a:tab pos="218440" algn="l"/>
                        </a:tabLst>
                      </a:pP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25.12.22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128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2.2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indent="-96520" algn="l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12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200" spc="4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редлагаемых</a:t>
                      </a: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интерьеров, галерей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 marR="349250" algn="l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Корректировка</a:t>
                      </a:r>
                      <a:r>
                        <a:rPr sz="1200" spc="2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действий</a:t>
                      </a:r>
                      <a:r>
                        <a:rPr sz="1200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определение</a:t>
                      </a:r>
                      <a:r>
                        <a:rPr sz="1200" spc="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дальнейших</a:t>
                      </a:r>
                      <a:r>
                        <a:rPr sz="1200" spc="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перспектив</a:t>
                      </a:r>
                      <a:r>
                        <a:rPr sz="1200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2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социально-значимом</a:t>
                      </a:r>
                      <a:r>
                        <a:rPr sz="1200" spc="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проекте</a:t>
                      </a:r>
                      <a:r>
                        <a:rPr sz="1200" spc="35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200" spc="-5" baseline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Школьная инициатива»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35890" indent="-45085" algn="l">
                        <a:lnSpc>
                          <a:spcPct val="100000"/>
                        </a:lnSpc>
                        <a:buSzPct val="90000"/>
                        <a:buFont typeface="Microsoft Sans Serif"/>
                        <a:buChar char="•"/>
                        <a:tabLst>
                          <a:tab pos="136525" algn="l"/>
                        </a:tabLst>
                      </a:pPr>
                      <a:r>
                        <a:rPr sz="120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подбор</a:t>
                      </a:r>
                      <a:r>
                        <a:rPr sz="12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цветового</a:t>
                      </a:r>
                      <a:r>
                        <a:rPr lang="ru-RU" sz="1200" spc="-10" baseline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решения, мебели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35890" indent="-45085" algn="l">
                        <a:lnSpc>
                          <a:spcPct val="100000"/>
                        </a:lnSpc>
                        <a:buSzPct val="90000"/>
                        <a:buFont typeface="Microsoft Sans Serif"/>
                        <a:buChar char="•"/>
                        <a:tabLst>
                          <a:tab pos="136525" algn="l"/>
                        </a:tabLst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подготовка помещения;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67640" indent="-76835" algn="l">
                        <a:lnSpc>
                          <a:spcPct val="100000"/>
                        </a:lnSpc>
                        <a:buSzPct val="90000"/>
                        <a:buFont typeface="Microsoft Sans Serif"/>
                        <a:buChar char="•"/>
                        <a:tabLst>
                          <a:tab pos="168275" algn="l"/>
                        </a:tabLst>
                      </a:pPr>
                      <a:r>
                        <a:rPr sz="1200" spc="-5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200" spc="2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baseline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творческого арт- пространства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09.01.23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61"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2.3</a:t>
                      </a: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ащита</a:t>
                      </a:r>
                      <a:r>
                        <a:rPr sz="1200" spc="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инициативного</a:t>
                      </a:r>
                      <a:r>
                        <a:rPr sz="1200" spc="7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200" spc="3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 МО классных руководителей с участием Совета старшеклассников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13.01.2023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593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Этап</a:t>
                      </a:r>
                      <a:r>
                        <a:rPr sz="1200" b="1" spc="-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обобщения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7325" indent="-96520" algn="l">
                        <a:lnSpc>
                          <a:spcPct val="100000"/>
                        </a:lnSpc>
                        <a:buSzPct val="90000"/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12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sz="1200" spc="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Творческой галереи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7325" indent="-96520" algn="l">
                        <a:lnSpc>
                          <a:spcPct val="100000"/>
                        </a:lnSpc>
                        <a:buSzPct val="90000"/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1200" spc="-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200" spc="6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активно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lang="ru-RU" sz="1200" spc="-1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творческой деятельности</a:t>
                      </a:r>
                      <a:r>
                        <a:rPr sz="1200" spc="3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учащих</a:t>
                      </a:r>
                      <a:r>
                        <a:rPr lang="ru-RU" sz="12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 marR="629920" algn="l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0000"/>
                        <a:buAutoNum type="arabicPeriod"/>
                        <a:tabLst>
                          <a:tab pos="217804" algn="l"/>
                        </a:tabLst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Создание предметно- эстетической среды </a:t>
                      </a: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в рекреации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16.01.23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8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Итого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20.01.23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6032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143508" y="-276240"/>
            <a:ext cx="8856984" cy="507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endParaRPr lang="ru-RU" sz="1800" b="1" spc="-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800" b="1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12700">
              <a:spcBef>
                <a:spcPts val="100"/>
              </a:spcBef>
            </a:pP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ворческая галерея»</a:t>
            </a:r>
            <a:endParaRPr lang="ru-RU" sz="1800" b="1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0"/>
              </a:spcBef>
            </a:pP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 строительстве здания  МБОУ </a:t>
            </a: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№2 </a:t>
            </a: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 актовый зал для проведения школьных, классных мероприятий. Все мероприятия проводятся по возможности: на улице, в рекреациях, в классах. </a:t>
            </a:r>
          </a:p>
          <a:p>
            <a:pPr marL="12700" algn="just">
              <a:spcBef>
                <a:spcPts val="100"/>
              </a:spcBef>
            </a:pP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организовать единое творческое пространство в школе «Творческая галерея» для проведения перемен- общение школьников на выставках рисунков и экспозиций музея, проведение урочных и  внеурочных занятий, мероприятий.</a:t>
            </a:r>
          </a:p>
          <a:p>
            <a:pPr marL="12700" algn="just">
              <a:spcBef>
                <a:spcPts val="100"/>
              </a:spcBef>
            </a:pPr>
            <a:r>
              <a:rPr lang="ru-RU" sz="18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составной частью эстетической образовательной среды, способствуют созданию особой атмосферы творчества в нашей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школе,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становятся «стимулятором творческого роста» для их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Выставку детских работ можно рассматривать как результат обучения учащихся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изобразительного искусства и художественных кружков дополнительного образования. </a:t>
            </a:r>
            <a:r>
              <a:rPr lang="ru-RU" sz="18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реализуется национальный проект «Успех каждого ребёнка» организованы кружки дополнительного образования художественного направления в рамках, которого ученики работают с мольбертами.</a:t>
            </a:r>
          </a:p>
          <a:p>
            <a:pPr marL="12700">
              <a:spcBef>
                <a:spcPts val="100"/>
              </a:spcBef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6325" b="19881"/>
          <a:stretch/>
        </p:blipFill>
        <p:spPr>
          <a:xfrm>
            <a:off x="107761" y="5343481"/>
            <a:ext cx="2942640" cy="1628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t="5201" r="23483" b="10800"/>
          <a:stretch/>
        </p:blipFill>
        <p:spPr>
          <a:xfrm>
            <a:off x="5839593" y="4512081"/>
            <a:ext cx="3193543" cy="2279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91993"/>
            <a:ext cx="3139568" cy="17660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6200" r="29524" b="34601"/>
          <a:stretch/>
        </p:blipFill>
        <p:spPr>
          <a:xfrm>
            <a:off x="909711" y="4536082"/>
            <a:ext cx="2312855" cy="10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54" y="-297"/>
            <a:ext cx="9644708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296" y="404664"/>
            <a:ext cx="8765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творчество предполагает- проведение репетиций,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 отведенной аудитории.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творческого пространства объединенного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дизайном,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мебелью, станет полноценной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атмосферой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талантливых школьников.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924944"/>
            <a:ext cx="6147511" cy="34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473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Введение</a:t>
            </a:r>
            <a:r>
              <a:rPr lang="ru-RU" sz="2800" b="1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в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предметную</a:t>
            </a:r>
            <a:r>
              <a:rPr lang="ru-RU" sz="2800" b="1" spc="1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область</a:t>
            </a:r>
            <a:br>
              <a:rPr lang="ru-RU" sz="28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r>
              <a:rPr lang="ru-RU" sz="28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(описание </a:t>
            </a:r>
            <a:r>
              <a:rPr lang="ru-RU" sz="2800" b="1" spc="-1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ситуации «как</a:t>
            </a:r>
            <a:r>
              <a:rPr lang="ru-RU" sz="2800" b="1" spc="-2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lang="ru-RU" sz="2800" b="1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есть»)</a:t>
            </a:r>
            <a:br>
              <a:rPr lang="ru-RU" sz="2800" b="1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Пространство будет организовано </a:t>
            </a:r>
          </a:p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для обучающихся  5- 11 классов. </a:t>
            </a:r>
          </a:p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Расположено 6 окон.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/>
            </a:r>
            <a:b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Цвет стен- 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серый, 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пол- кафельный.</a:t>
            </a:r>
            <a:b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Площадь рекреации- 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75 </a:t>
            </a:r>
            <a:r>
              <a:rPr lang="ru-RU" sz="2800" spc="5" dirty="0" err="1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кв.м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.</a:t>
            </a:r>
          </a:p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Посадочных 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м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ест  для зрителей нет.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/>
            </a:r>
            <a:b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22-23\презентация КОРИДОР РЕМОНТ\КОРИДОР 22-23\WhatsApp Image 2023-01-19 at 14.40.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46" y="3573016"/>
            <a:ext cx="5416299" cy="304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15203"/>
            <a:ext cx="9467909" cy="69805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116632"/>
            <a:ext cx="5760640" cy="95016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763688" y="332656"/>
            <a:ext cx="51694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1" spc="-20" dirty="0" smtClean="0">
                <a:solidFill>
                  <a:srgbClr val="002060"/>
                </a:solidFill>
                <a:latin typeface="Monotype Corsiva" pitchFamily="66" charset="0"/>
              </a:rPr>
              <a:t>Цель</a:t>
            </a:r>
            <a:r>
              <a:rPr lang="ru-RU" sz="3600" b="1" spc="-55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и</a:t>
            </a:r>
            <a:r>
              <a:rPr lang="ru-RU" sz="3600" b="1" spc="-30" dirty="0" smtClean="0">
                <a:solidFill>
                  <a:srgbClr val="002060"/>
                </a:solidFill>
                <a:latin typeface="Monotype Corsiva" pitchFamily="66" charset="0"/>
              </a:rPr>
              <a:t> результат</a:t>
            </a:r>
            <a:r>
              <a:rPr lang="ru-RU" sz="3600" b="1" spc="-45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проекта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58844"/>
              </p:ext>
            </p:extLst>
          </p:nvPr>
        </p:nvGraphicFramePr>
        <p:xfrm>
          <a:off x="304800" y="1066800"/>
          <a:ext cx="8600440" cy="503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проекта: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2075" marR="7956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Оснащение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школьной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рекреации </a:t>
                      </a:r>
                      <a:r>
                        <a:rPr sz="1600" dirty="0" err="1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организаци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«Творческой галереи»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учащихся</a:t>
                      </a:r>
                      <a:r>
                        <a:rPr lang="ru-RU" sz="1600" spc="-1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 err="1" smtClean="0">
                          <a:latin typeface="Times New Roman"/>
                          <a:cs typeface="Times New Roman"/>
                        </a:rPr>
                        <a:t>школы</a:t>
                      </a:r>
                      <a:r>
                        <a:rPr sz="16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сентября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Способ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цели: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8955" algn="just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lang="ru-RU" sz="1600" spc="-20" dirty="0" smtClean="0">
                          <a:latin typeface="Times New Roman"/>
                          <a:cs typeface="Times New Roman"/>
                        </a:rPr>
                        <a:t>  Организация творческого пространства в   рекреации</a:t>
                      </a:r>
                      <a:r>
                        <a:rPr lang="ru-RU" sz="1600" spc="-20" baseline="0" dirty="0" smtClean="0">
                          <a:latin typeface="Times New Roman"/>
                          <a:cs typeface="Times New Roman"/>
                        </a:rPr>
                        <a:t> ш</a:t>
                      </a:r>
                      <a:r>
                        <a:rPr lang="ru-RU" sz="1600" spc="-20" dirty="0" smtClean="0">
                          <a:latin typeface="Times New Roman"/>
                          <a:cs typeface="Times New Roman"/>
                        </a:rPr>
                        <a:t>колы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оек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0500" indent="4381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Оснащение рекреации на 1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этаже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 одноместные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банкетки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 (3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), трёхместные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банкетки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 (20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), краска настенная (20 л), </a:t>
                      </a:r>
                      <a:r>
                        <a:rPr lang="ru-RU" sz="16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жалюзи (6 </a:t>
                      </a:r>
                      <a:r>
                        <a:rPr lang="ru-RU" sz="1600" spc="-5" baseline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), кашпо для цветов (6 </a:t>
                      </a:r>
                      <a:r>
                        <a:rPr lang="ru-RU" sz="1600" spc="-5" baseline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5" dirty="0" err="1" smtClean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6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результату: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изучить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для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осуществления проекта;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изучить</a:t>
                      </a:r>
                      <a:r>
                        <a:rPr sz="16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состояние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школьного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err="1">
                          <a:latin typeface="Times New Roman"/>
                          <a:cs typeface="Times New Roman"/>
                        </a:rPr>
                        <a:t>интерьера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познакомиться с современными моделями </a:t>
                      </a:r>
                      <a:r>
                        <a:rPr lang="ru-RU" sz="1600" baseline="0" dirty="0" smtClean="0">
                          <a:latin typeface="Times New Roman"/>
                          <a:cs typeface="Times New Roman"/>
                        </a:rPr>
                        <a:t> школьного интерьера;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600" spc="-15" dirty="0" err="1">
                          <a:latin typeface="Times New Roman"/>
                          <a:cs typeface="Times New Roman"/>
                        </a:rPr>
                        <a:t>подготовить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арт- пространство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;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600" spc="-10" dirty="0" err="1" smtClean="0">
                          <a:latin typeface="Times New Roman"/>
                          <a:cs typeface="Times New Roman"/>
                        </a:rPr>
                        <a:t>организовать</a:t>
                      </a:r>
                      <a:r>
                        <a:rPr sz="16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сотрудничество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педагогов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детей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826">
                <a:tc>
                  <a:txBody>
                    <a:bodyPr/>
                    <a:lstStyle/>
                    <a:p>
                      <a:pPr marL="91440" marR="2362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Пользователи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результата </a:t>
                      </a:r>
                      <a:r>
                        <a:rPr sz="1600" b="1" spc="-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проекта: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228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5" dirty="0" smtClean="0">
                          <a:latin typeface="Times New Roman"/>
                          <a:cs typeface="Times New Roman"/>
                        </a:rPr>
                        <a:t>Проведение активных перемен,</a:t>
                      </a:r>
                      <a:r>
                        <a:rPr lang="ru-RU" sz="1600" spc="5" baseline="0" dirty="0" smtClean="0">
                          <a:latin typeface="Times New Roman"/>
                          <a:cs typeface="Times New Roman"/>
                        </a:rPr>
                        <a:t> урочных и      внеурочных занятий, мероприятий.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65" y="0"/>
            <a:ext cx="9468544" cy="698254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332656"/>
            <a:ext cx="6070916" cy="16561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object 10"/>
          <p:cNvGrpSpPr/>
          <p:nvPr/>
        </p:nvGrpSpPr>
        <p:grpSpPr>
          <a:xfrm>
            <a:off x="3646419" y="3218352"/>
            <a:ext cx="1755775" cy="747395"/>
            <a:chOff x="3849560" y="2912300"/>
            <a:chExt cx="1755775" cy="747395"/>
          </a:xfrm>
        </p:grpSpPr>
        <p:sp>
          <p:nvSpPr>
            <p:cNvPr id="17" name="object 11"/>
            <p:cNvSpPr/>
            <p:nvPr/>
          </p:nvSpPr>
          <p:spPr>
            <a:xfrm>
              <a:off x="3862577" y="2925318"/>
              <a:ext cx="1729739" cy="721360"/>
            </a:xfrm>
            <a:custGeom>
              <a:avLst/>
              <a:gdLst/>
              <a:ahLst/>
              <a:cxnLst/>
              <a:rect l="l" t="t" r="r" b="b"/>
              <a:pathLst>
                <a:path w="1729739" h="721360">
                  <a:moveTo>
                    <a:pt x="1609598" y="0"/>
                  </a:moveTo>
                  <a:lnTo>
                    <a:pt x="120142" y="0"/>
                  </a:lnTo>
                  <a:lnTo>
                    <a:pt x="73402" y="9449"/>
                  </a:lnTo>
                  <a:lnTo>
                    <a:pt x="35210" y="35210"/>
                  </a:lnTo>
                  <a:lnTo>
                    <a:pt x="9449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9" y="647449"/>
                  </a:lnTo>
                  <a:lnTo>
                    <a:pt x="35210" y="685641"/>
                  </a:lnTo>
                  <a:lnTo>
                    <a:pt x="73402" y="711402"/>
                  </a:lnTo>
                  <a:lnTo>
                    <a:pt x="120142" y="720852"/>
                  </a:lnTo>
                  <a:lnTo>
                    <a:pt x="1609598" y="720852"/>
                  </a:lnTo>
                  <a:lnTo>
                    <a:pt x="1656337" y="711402"/>
                  </a:lnTo>
                  <a:lnTo>
                    <a:pt x="1694529" y="685641"/>
                  </a:lnTo>
                  <a:lnTo>
                    <a:pt x="1720290" y="647449"/>
                  </a:lnTo>
                  <a:lnTo>
                    <a:pt x="1729739" y="600710"/>
                  </a:lnTo>
                  <a:lnTo>
                    <a:pt x="1729739" y="120142"/>
                  </a:lnTo>
                  <a:lnTo>
                    <a:pt x="1720290" y="73402"/>
                  </a:lnTo>
                  <a:lnTo>
                    <a:pt x="1694529" y="35210"/>
                  </a:lnTo>
                  <a:lnTo>
                    <a:pt x="1656337" y="9449"/>
                  </a:lnTo>
                  <a:lnTo>
                    <a:pt x="160959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/>
            <p:cNvSpPr/>
            <p:nvPr/>
          </p:nvSpPr>
          <p:spPr>
            <a:xfrm>
              <a:off x="3862577" y="2925318"/>
              <a:ext cx="1729739" cy="721360"/>
            </a:xfrm>
            <a:custGeom>
              <a:avLst/>
              <a:gdLst/>
              <a:ahLst/>
              <a:cxnLst/>
              <a:rect l="l" t="t" r="r" b="b"/>
              <a:pathLst>
                <a:path w="1729739" h="721360">
                  <a:moveTo>
                    <a:pt x="0" y="120142"/>
                  </a:moveTo>
                  <a:lnTo>
                    <a:pt x="9449" y="73402"/>
                  </a:lnTo>
                  <a:lnTo>
                    <a:pt x="35210" y="35210"/>
                  </a:lnTo>
                  <a:lnTo>
                    <a:pt x="73402" y="9449"/>
                  </a:lnTo>
                  <a:lnTo>
                    <a:pt x="120142" y="0"/>
                  </a:lnTo>
                  <a:lnTo>
                    <a:pt x="1609598" y="0"/>
                  </a:lnTo>
                  <a:lnTo>
                    <a:pt x="1656337" y="9449"/>
                  </a:lnTo>
                  <a:lnTo>
                    <a:pt x="1694529" y="35210"/>
                  </a:lnTo>
                  <a:lnTo>
                    <a:pt x="1720290" y="73402"/>
                  </a:lnTo>
                  <a:lnTo>
                    <a:pt x="1729739" y="120142"/>
                  </a:lnTo>
                  <a:lnTo>
                    <a:pt x="1729739" y="600710"/>
                  </a:lnTo>
                  <a:lnTo>
                    <a:pt x="1720290" y="647449"/>
                  </a:lnTo>
                  <a:lnTo>
                    <a:pt x="1694529" y="685641"/>
                  </a:lnTo>
                  <a:lnTo>
                    <a:pt x="1656337" y="711402"/>
                  </a:lnTo>
                  <a:lnTo>
                    <a:pt x="1609598" y="720852"/>
                  </a:lnTo>
                  <a:lnTo>
                    <a:pt x="120142" y="720852"/>
                  </a:lnTo>
                  <a:lnTo>
                    <a:pt x="73402" y="711402"/>
                  </a:lnTo>
                  <a:lnTo>
                    <a:pt x="35210" y="685641"/>
                  </a:lnTo>
                  <a:lnTo>
                    <a:pt x="9449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4"/>
          <p:cNvGrpSpPr/>
          <p:nvPr/>
        </p:nvGrpSpPr>
        <p:grpSpPr>
          <a:xfrm>
            <a:off x="745170" y="2220360"/>
            <a:ext cx="5112322" cy="2390865"/>
            <a:chOff x="974279" y="1989581"/>
            <a:chExt cx="5112322" cy="2390865"/>
          </a:xfrm>
        </p:grpSpPr>
        <p:sp>
          <p:nvSpPr>
            <p:cNvPr id="12" name="object 5"/>
            <p:cNvSpPr/>
            <p:nvPr/>
          </p:nvSpPr>
          <p:spPr>
            <a:xfrm>
              <a:off x="3277361" y="1989581"/>
              <a:ext cx="2809240" cy="576580"/>
            </a:xfrm>
            <a:custGeom>
              <a:avLst/>
              <a:gdLst/>
              <a:ahLst/>
              <a:cxnLst/>
              <a:rect l="l" t="t" r="r" b="b"/>
              <a:pathLst>
                <a:path w="2809240" h="576580">
                  <a:moveTo>
                    <a:pt x="1404365" y="0"/>
                  </a:moveTo>
                  <a:lnTo>
                    <a:pt x="1329783" y="399"/>
                  </a:lnTo>
                  <a:lnTo>
                    <a:pt x="1256214" y="1583"/>
                  </a:lnTo>
                  <a:lnTo>
                    <a:pt x="1183756" y="3532"/>
                  </a:lnTo>
                  <a:lnTo>
                    <a:pt x="1112506" y="6226"/>
                  </a:lnTo>
                  <a:lnTo>
                    <a:pt x="1042561" y="9646"/>
                  </a:lnTo>
                  <a:lnTo>
                    <a:pt x="974017" y="13771"/>
                  </a:lnTo>
                  <a:lnTo>
                    <a:pt x="906973" y="18581"/>
                  </a:lnTo>
                  <a:lnTo>
                    <a:pt x="841525" y="24058"/>
                  </a:lnTo>
                  <a:lnTo>
                    <a:pt x="777770" y="30180"/>
                  </a:lnTo>
                  <a:lnTo>
                    <a:pt x="715805" y="36928"/>
                  </a:lnTo>
                  <a:lnTo>
                    <a:pt x="655727" y="44282"/>
                  </a:lnTo>
                  <a:lnTo>
                    <a:pt x="597634" y="52223"/>
                  </a:lnTo>
                  <a:lnTo>
                    <a:pt x="541622" y="60729"/>
                  </a:lnTo>
                  <a:lnTo>
                    <a:pt x="487789" y="69782"/>
                  </a:lnTo>
                  <a:lnTo>
                    <a:pt x="436232" y="79362"/>
                  </a:lnTo>
                  <a:lnTo>
                    <a:pt x="387047" y="89449"/>
                  </a:lnTo>
                  <a:lnTo>
                    <a:pt x="340332" y="100022"/>
                  </a:lnTo>
                  <a:lnTo>
                    <a:pt x="296183" y="111062"/>
                  </a:lnTo>
                  <a:lnTo>
                    <a:pt x="254699" y="122550"/>
                  </a:lnTo>
                  <a:lnTo>
                    <a:pt x="215975" y="134464"/>
                  </a:lnTo>
                  <a:lnTo>
                    <a:pt x="147199" y="159495"/>
                  </a:lnTo>
                  <a:lnTo>
                    <a:pt x="90632" y="185997"/>
                  </a:lnTo>
                  <a:lnTo>
                    <a:pt x="47049" y="213810"/>
                  </a:lnTo>
                  <a:lnTo>
                    <a:pt x="17229" y="242775"/>
                  </a:lnTo>
                  <a:lnTo>
                    <a:pt x="0" y="288035"/>
                  </a:lnTo>
                  <a:lnTo>
                    <a:pt x="1946" y="303338"/>
                  </a:lnTo>
                  <a:lnTo>
                    <a:pt x="30370" y="347913"/>
                  </a:lnTo>
                  <a:lnTo>
                    <a:pt x="67169" y="376322"/>
                  </a:lnTo>
                  <a:lnTo>
                    <a:pt x="117341" y="403499"/>
                  </a:lnTo>
                  <a:lnTo>
                    <a:pt x="180110" y="429285"/>
                  </a:lnTo>
                  <a:lnTo>
                    <a:pt x="254699" y="453521"/>
                  </a:lnTo>
                  <a:lnTo>
                    <a:pt x="296183" y="465009"/>
                  </a:lnTo>
                  <a:lnTo>
                    <a:pt x="340332" y="476049"/>
                  </a:lnTo>
                  <a:lnTo>
                    <a:pt x="387047" y="486622"/>
                  </a:lnTo>
                  <a:lnTo>
                    <a:pt x="436232" y="496709"/>
                  </a:lnTo>
                  <a:lnTo>
                    <a:pt x="487789" y="506289"/>
                  </a:lnTo>
                  <a:lnTo>
                    <a:pt x="541622" y="515342"/>
                  </a:lnTo>
                  <a:lnTo>
                    <a:pt x="597634" y="523848"/>
                  </a:lnTo>
                  <a:lnTo>
                    <a:pt x="655727" y="531789"/>
                  </a:lnTo>
                  <a:lnTo>
                    <a:pt x="715805" y="539143"/>
                  </a:lnTo>
                  <a:lnTo>
                    <a:pt x="777770" y="545891"/>
                  </a:lnTo>
                  <a:lnTo>
                    <a:pt x="841525" y="552013"/>
                  </a:lnTo>
                  <a:lnTo>
                    <a:pt x="906973" y="557490"/>
                  </a:lnTo>
                  <a:lnTo>
                    <a:pt x="974017" y="562300"/>
                  </a:lnTo>
                  <a:lnTo>
                    <a:pt x="1042561" y="566425"/>
                  </a:lnTo>
                  <a:lnTo>
                    <a:pt x="1112506" y="569845"/>
                  </a:lnTo>
                  <a:lnTo>
                    <a:pt x="1183756" y="572539"/>
                  </a:lnTo>
                  <a:lnTo>
                    <a:pt x="1256214" y="574488"/>
                  </a:lnTo>
                  <a:lnTo>
                    <a:pt x="1329783" y="575672"/>
                  </a:lnTo>
                  <a:lnTo>
                    <a:pt x="1404365" y="576071"/>
                  </a:lnTo>
                  <a:lnTo>
                    <a:pt x="1478948" y="575672"/>
                  </a:lnTo>
                  <a:lnTo>
                    <a:pt x="1552517" y="574488"/>
                  </a:lnTo>
                  <a:lnTo>
                    <a:pt x="1624975" y="572539"/>
                  </a:lnTo>
                  <a:lnTo>
                    <a:pt x="1696225" y="569845"/>
                  </a:lnTo>
                  <a:lnTo>
                    <a:pt x="1766170" y="566425"/>
                  </a:lnTo>
                  <a:lnTo>
                    <a:pt x="1834714" y="562300"/>
                  </a:lnTo>
                  <a:lnTo>
                    <a:pt x="1901758" y="557490"/>
                  </a:lnTo>
                  <a:lnTo>
                    <a:pt x="1967206" y="552013"/>
                  </a:lnTo>
                  <a:lnTo>
                    <a:pt x="2030961" y="545891"/>
                  </a:lnTo>
                  <a:lnTo>
                    <a:pt x="2092926" y="539143"/>
                  </a:lnTo>
                  <a:lnTo>
                    <a:pt x="2153004" y="531789"/>
                  </a:lnTo>
                  <a:lnTo>
                    <a:pt x="2211097" y="523848"/>
                  </a:lnTo>
                  <a:lnTo>
                    <a:pt x="2267109" y="515342"/>
                  </a:lnTo>
                  <a:lnTo>
                    <a:pt x="2320942" y="506289"/>
                  </a:lnTo>
                  <a:lnTo>
                    <a:pt x="2372499" y="496709"/>
                  </a:lnTo>
                  <a:lnTo>
                    <a:pt x="2421684" y="486622"/>
                  </a:lnTo>
                  <a:lnTo>
                    <a:pt x="2468399" y="476049"/>
                  </a:lnTo>
                  <a:lnTo>
                    <a:pt x="2512548" y="465009"/>
                  </a:lnTo>
                  <a:lnTo>
                    <a:pt x="2554032" y="453521"/>
                  </a:lnTo>
                  <a:lnTo>
                    <a:pt x="2592756" y="441607"/>
                  </a:lnTo>
                  <a:lnTo>
                    <a:pt x="2661532" y="416576"/>
                  </a:lnTo>
                  <a:lnTo>
                    <a:pt x="2718099" y="390074"/>
                  </a:lnTo>
                  <a:lnTo>
                    <a:pt x="2761682" y="362261"/>
                  </a:lnTo>
                  <a:lnTo>
                    <a:pt x="2791502" y="333296"/>
                  </a:lnTo>
                  <a:lnTo>
                    <a:pt x="2808732" y="288035"/>
                  </a:lnTo>
                  <a:lnTo>
                    <a:pt x="2806785" y="272733"/>
                  </a:lnTo>
                  <a:lnTo>
                    <a:pt x="2778361" y="228158"/>
                  </a:lnTo>
                  <a:lnTo>
                    <a:pt x="2741562" y="199749"/>
                  </a:lnTo>
                  <a:lnTo>
                    <a:pt x="2691390" y="172572"/>
                  </a:lnTo>
                  <a:lnTo>
                    <a:pt x="2628621" y="146786"/>
                  </a:lnTo>
                  <a:lnTo>
                    <a:pt x="2554032" y="122550"/>
                  </a:lnTo>
                  <a:lnTo>
                    <a:pt x="2512548" y="111062"/>
                  </a:lnTo>
                  <a:lnTo>
                    <a:pt x="2468399" y="100022"/>
                  </a:lnTo>
                  <a:lnTo>
                    <a:pt x="2421684" y="89449"/>
                  </a:lnTo>
                  <a:lnTo>
                    <a:pt x="2372499" y="79362"/>
                  </a:lnTo>
                  <a:lnTo>
                    <a:pt x="2320942" y="69782"/>
                  </a:lnTo>
                  <a:lnTo>
                    <a:pt x="2267109" y="60729"/>
                  </a:lnTo>
                  <a:lnTo>
                    <a:pt x="2211097" y="52223"/>
                  </a:lnTo>
                  <a:lnTo>
                    <a:pt x="2153004" y="44282"/>
                  </a:lnTo>
                  <a:lnTo>
                    <a:pt x="2092926" y="36928"/>
                  </a:lnTo>
                  <a:lnTo>
                    <a:pt x="2030961" y="30180"/>
                  </a:lnTo>
                  <a:lnTo>
                    <a:pt x="1967206" y="24058"/>
                  </a:lnTo>
                  <a:lnTo>
                    <a:pt x="1901758" y="18581"/>
                  </a:lnTo>
                  <a:lnTo>
                    <a:pt x="1834714" y="13771"/>
                  </a:lnTo>
                  <a:lnTo>
                    <a:pt x="1766170" y="9646"/>
                  </a:lnTo>
                  <a:lnTo>
                    <a:pt x="1696225" y="6226"/>
                  </a:lnTo>
                  <a:lnTo>
                    <a:pt x="1624975" y="3532"/>
                  </a:lnTo>
                  <a:lnTo>
                    <a:pt x="1552517" y="1583"/>
                  </a:lnTo>
                  <a:lnTo>
                    <a:pt x="1478948" y="399"/>
                  </a:lnTo>
                  <a:lnTo>
                    <a:pt x="1404365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3277361" y="1989581"/>
              <a:ext cx="2809240" cy="576580"/>
            </a:xfrm>
            <a:custGeom>
              <a:avLst/>
              <a:gdLst/>
              <a:ahLst/>
              <a:cxnLst/>
              <a:rect l="l" t="t" r="r" b="b"/>
              <a:pathLst>
                <a:path w="2809240" h="576580">
                  <a:moveTo>
                    <a:pt x="0" y="288035"/>
                  </a:moveTo>
                  <a:lnTo>
                    <a:pt x="17229" y="242775"/>
                  </a:lnTo>
                  <a:lnTo>
                    <a:pt x="47049" y="213810"/>
                  </a:lnTo>
                  <a:lnTo>
                    <a:pt x="90632" y="185997"/>
                  </a:lnTo>
                  <a:lnTo>
                    <a:pt x="147199" y="159495"/>
                  </a:lnTo>
                  <a:lnTo>
                    <a:pt x="215975" y="134464"/>
                  </a:lnTo>
                  <a:lnTo>
                    <a:pt x="254699" y="122550"/>
                  </a:lnTo>
                  <a:lnTo>
                    <a:pt x="296183" y="111062"/>
                  </a:lnTo>
                  <a:lnTo>
                    <a:pt x="340332" y="100022"/>
                  </a:lnTo>
                  <a:lnTo>
                    <a:pt x="387047" y="89449"/>
                  </a:lnTo>
                  <a:lnTo>
                    <a:pt x="436232" y="79362"/>
                  </a:lnTo>
                  <a:lnTo>
                    <a:pt x="487789" y="69782"/>
                  </a:lnTo>
                  <a:lnTo>
                    <a:pt x="541622" y="60729"/>
                  </a:lnTo>
                  <a:lnTo>
                    <a:pt x="597634" y="52223"/>
                  </a:lnTo>
                  <a:lnTo>
                    <a:pt x="655727" y="44282"/>
                  </a:lnTo>
                  <a:lnTo>
                    <a:pt x="715805" y="36928"/>
                  </a:lnTo>
                  <a:lnTo>
                    <a:pt x="777770" y="30180"/>
                  </a:lnTo>
                  <a:lnTo>
                    <a:pt x="841525" y="24058"/>
                  </a:lnTo>
                  <a:lnTo>
                    <a:pt x="906973" y="18581"/>
                  </a:lnTo>
                  <a:lnTo>
                    <a:pt x="974017" y="13771"/>
                  </a:lnTo>
                  <a:lnTo>
                    <a:pt x="1042561" y="9646"/>
                  </a:lnTo>
                  <a:lnTo>
                    <a:pt x="1112506" y="6226"/>
                  </a:lnTo>
                  <a:lnTo>
                    <a:pt x="1183756" y="3532"/>
                  </a:lnTo>
                  <a:lnTo>
                    <a:pt x="1256214" y="1583"/>
                  </a:lnTo>
                  <a:lnTo>
                    <a:pt x="1329783" y="399"/>
                  </a:lnTo>
                  <a:lnTo>
                    <a:pt x="1404365" y="0"/>
                  </a:lnTo>
                  <a:lnTo>
                    <a:pt x="1478948" y="399"/>
                  </a:lnTo>
                  <a:lnTo>
                    <a:pt x="1552517" y="1583"/>
                  </a:lnTo>
                  <a:lnTo>
                    <a:pt x="1624975" y="3532"/>
                  </a:lnTo>
                  <a:lnTo>
                    <a:pt x="1696225" y="6226"/>
                  </a:lnTo>
                  <a:lnTo>
                    <a:pt x="1766170" y="9646"/>
                  </a:lnTo>
                  <a:lnTo>
                    <a:pt x="1834714" y="13771"/>
                  </a:lnTo>
                  <a:lnTo>
                    <a:pt x="1901758" y="18581"/>
                  </a:lnTo>
                  <a:lnTo>
                    <a:pt x="1967206" y="24058"/>
                  </a:lnTo>
                  <a:lnTo>
                    <a:pt x="2030961" y="30180"/>
                  </a:lnTo>
                  <a:lnTo>
                    <a:pt x="2092926" y="36928"/>
                  </a:lnTo>
                  <a:lnTo>
                    <a:pt x="2153004" y="44282"/>
                  </a:lnTo>
                  <a:lnTo>
                    <a:pt x="2211097" y="52223"/>
                  </a:lnTo>
                  <a:lnTo>
                    <a:pt x="2267109" y="60729"/>
                  </a:lnTo>
                  <a:lnTo>
                    <a:pt x="2320942" y="69782"/>
                  </a:lnTo>
                  <a:lnTo>
                    <a:pt x="2372499" y="79362"/>
                  </a:lnTo>
                  <a:lnTo>
                    <a:pt x="2421684" y="89449"/>
                  </a:lnTo>
                  <a:lnTo>
                    <a:pt x="2468399" y="100022"/>
                  </a:lnTo>
                  <a:lnTo>
                    <a:pt x="2512548" y="111062"/>
                  </a:lnTo>
                  <a:lnTo>
                    <a:pt x="2554032" y="122550"/>
                  </a:lnTo>
                  <a:lnTo>
                    <a:pt x="2592756" y="134464"/>
                  </a:lnTo>
                  <a:lnTo>
                    <a:pt x="2661532" y="159495"/>
                  </a:lnTo>
                  <a:lnTo>
                    <a:pt x="2718099" y="185997"/>
                  </a:lnTo>
                  <a:lnTo>
                    <a:pt x="2761682" y="213810"/>
                  </a:lnTo>
                  <a:lnTo>
                    <a:pt x="2791502" y="242775"/>
                  </a:lnTo>
                  <a:lnTo>
                    <a:pt x="2808732" y="288035"/>
                  </a:lnTo>
                  <a:lnTo>
                    <a:pt x="2806785" y="303338"/>
                  </a:lnTo>
                  <a:lnTo>
                    <a:pt x="2778361" y="347913"/>
                  </a:lnTo>
                  <a:lnTo>
                    <a:pt x="2741562" y="376322"/>
                  </a:lnTo>
                  <a:lnTo>
                    <a:pt x="2691390" y="403499"/>
                  </a:lnTo>
                  <a:lnTo>
                    <a:pt x="2628621" y="429285"/>
                  </a:lnTo>
                  <a:lnTo>
                    <a:pt x="2554032" y="453521"/>
                  </a:lnTo>
                  <a:lnTo>
                    <a:pt x="2512548" y="465009"/>
                  </a:lnTo>
                  <a:lnTo>
                    <a:pt x="2468399" y="476049"/>
                  </a:lnTo>
                  <a:lnTo>
                    <a:pt x="2421684" y="486622"/>
                  </a:lnTo>
                  <a:lnTo>
                    <a:pt x="2372499" y="496709"/>
                  </a:lnTo>
                  <a:lnTo>
                    <a:pt x="2320942" y="506289"/>
                  </a:lnTo>
                  <a:lnTo>
                    <a:pt x="2267109" y="515342"/>
                  </a:lnTo>
                  <a:lnTo>
                    <a:pt x="2211097" y="523848"/>
                  </a:lnTo>
                  <a:lnTo>
                    <a:pt x="2153004" y="531789"/>
                  </a:lnTo>
                  <a:lnTo>
                    <a:pt x="2092926" y="539143"/>
                  </a:lnTo>
                  <a:lnTo>
                    <a:pt x="2030961" y="545891"/>
                  </a:lnTo>
                  <a:lnTo>
                    <a:pt x="1967206" y="552013"/>
                  </a:lnTo>
                  <a:lnTo>
                    <a:pt x="1901758" y="557490"/>
                  </a:lnTo>
                  <a:lnTo>
                    <a:pt x="1834714" y="562300"/>
                  </a:lnTo>
                  <a:lnTo>
                    <a:pt x="1766170" y="566425"/>
                  </a:lnTo>
                  <a:lnTo>
                    <a:pt x="1696225" y="569845"/>
                  </a:lnTo>
                  <a:lnTo>
                    <a:pt x="1624975" y="572539"/>
                  </a:lnTo>
                  <a:lnTo>
                    <a:pt x="1552517" y="574488"/>
                  </a:lnTo>
                  <a:lnTo>
                    <a:pt x="1478948" y="575672"/>
                  </a:lnTo>
                  <a:lnTo>
                    <a:pt x="1404365" y="576071"/>
                  </a:lnTo>
                  <a:lnTo>
                    <a:pt x="1329783" y="575672"/>
                  </a:lnTo>
                  <a:lnTo>
                    <a:pt x="1256214" y="574488"/>
                  </a:lnTo>
                  <a:lnTo>
                    <a:pt x="1183756" y="572539"/>
                  </a:lnTo>
                  <a:lnTo>
                    <a:pt x="1112506" y="569845"/>
                  </a:lnTo>
                  <a:lnTo>
                    <a:pt x="1042561" y="566425"/>
                  </a:lnTo>
                  <a:lnTo>
                    <a:pt x="974017" y="562300"/>
                  </a:lnTo>
                  <a:lnTo>
                    <a:pt x="906973" y="557490"/>
                  </a:lnTo>
                  <a:lnTo>
                    <a:pt x="841525" y="552013"/>
                  </a:lnTo>
                  <a:lnTo>
                    <a:pt x="777770" y="545891"/>
                  </a:lnTo>
                  <a:lnTo>
                    <a:pt x="715805" y="539143"/>
                  </a:lnTo>
                  <a:lnTo>
                    <a:pt x="655727" y="531789"/>
                  </a:lnTo>
                  <a:lnTo>
                    <a:pt x="597634" y="523848"/>
                  </a:lnTo>
                  <a:lnTo>
                    <a:pt x="541622" y="515342"/>
                  </a:lnTo>
                  <a:lnTo>
                    <a:pt x="487789" y="506289"/>
                  </a:lnTo>
                  <a:lnTo>
                    <a:pt x="436232" y="496709"/>
                  </a:lnTo>
                  <a:lnTo>
                    <a:pt x="387047" y="486622"/>
                  </a:lnTo>
                  <a:lnTo>
                    <a:pt x="340332" y="476049"/>
                  </a:lnTo>
                  <a:lnTo>
                    <a:pt x="296183" y="465009"/>
                  </a:lnTo>
                  <a:lnTo>
                    <a:pt x="254699" y="453521"/>
                  </a:lnTo>
                  <a:lnTo>
                    <a:pt x="215975" y="441607"/>
                  </a:lnTo>
                  <a:lnTo>
                    <a:pt x="147199" y="416576"/>
                  </a:lnTo>
                  <a:lnTo>
                    <a:pt x="90632" y="390074"/>
                  </a:lnTo>
                  <a:lnTo>
                    <a:pt x="47049" y="362261"/>
                  </a:lnTo>
                  <a:lnTo>
                    <a:pt x="17229" y="333296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280" y="3660991"/>
              <a:ext cx="1800225" cy="719455"/>
            </a:xfrm>
            <a:custGeom>
              <a:avLst/>
              <a:gdLst/>
              <a:ahLst/>
              <a:cxnLst/>
              <a:rect l="l" t="t" r="r" b="b"/>
              <a:pathLst>
                <a:path w="1800225" h="719454">
                  <a:moveTo>
                    <a:pt x="1679955" y="0"/>
                  </a:moveTo>
                  <a:lnTo>
                    <a:pt x="119887" y="0"/>
                  </a:lnTo>
                  <a:lnTo>
                    <a:pt x="73225" y="9427"/>
                  </a:lnTo>
                  <a:lnTo>
                    <a:pt x="35117" y="35131"/>
                  </a:lnTo>
                  <a:lnTo>
                    <a:pt x="9422" y="73241"/>
                  </a:lnTo>
                  <a:lnTo>
                    <a:pt x="0" y="119887"/>
                  </a:lnTo>
                  <a:lnTo>
                    <a:pt x="0" y="599440"/>
                  </a:lnTo>
                  <a:lnTo>
                    <a:pt x="9422" y="646086"/>
                  </a:lnTo>
                  <a:lnTo>
                    <a:pt x="35117" y="684196"/>
                  </a:lnTo>
                  <a:lnTo>
                    <a:pt x="73225" y="709900"/>
                  </a:lnTo>
                  <a:lnTo>
                    <a:pt x="119887" y="719328"/>
                  </a:lnTo>
                  <a:lnTo>
                    <a:pt x="1679955" y="719328"/>
                  </a:lnTo>
                  <a:lnTo>
                    <a:pt x="1726602" y="709900"/>
                  </a:lnTo>
                  <a:lnTo>
                    <a:pt x="1764712" y="684196"/>
                  </a:lnTo>
                  <a:lnTo>
                    <a:pt x="1790416" y="646086"/>
                  </a:lnTo>
                  <a:lnTo>
                    <a:pt x="1799843" y="599440"/>
                  </a:lnTo>
                  <a:lnTo>
                    <a:pt x="1799843" y="119887"/>
                  </a:lnTo>
                  <a:lnTo>
                    <a:pt x="1790416" y="73241"/>
                  </a:lnTo>
                  <a:lnTo>
                    <a:pt x="1764712" y="35131"/>
                  </a:lnTo>
                  <a:lnTo>
                    <a:pt x="1726602" y="9427"/>
                  </a:lnTo>
                  <a:lnTo>
                    <a:pt x="1679955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74279" y="3660990"/>
              <a:ext cx="1800225" cy="719455"/>
            </a:xfrm>
            <a:custGeom>
              <a:avLst/>
              <a:gdLst/>
              <a:ahLst/>
              <a:cxnLst/>
              <a:rect l="l" t="t" r="r" b="b"/>
              <a:pathLst>
                <a:path w="1800225" h="719454">
                  <a:moveTo>
                    <a:pt x="0" y="119887"/>
                  </a:moveTo>
                  <a:lnTo>
                    <a:pt x="9422" y="73241"/>
                  </a:lnTo>
                  <a:lnTo>
                    <a:pt x="35117" y="35131"/>
                  </a:lnTo>
                  <a:lnTo>
                    <a:pt x="73225" y="9427"/>
                  </a:lnTo>
                  <a:lnTo>
                    <a:pt x="119887" y="0"/>
                  </a:lnTo>
                  <a:lnTo>
                    <a:pt x="1679955" y="0"/>
                  </a:lnTo>
                  <a:lnTo>
                    <a:pt x="1726602" y="9427"/>
                  </a:lnTo>
                  <a:lnTo>
                    <a:pt x="1764712" y="35131"/>
                  </a:lnTo>
                  <a:lnTo>
                    <a:pt x="1790416" y="73241"/>
                  </a:lnTo>
                  <a:lnTo>
                    <a:pt x="1799843" y="119887"/>
                  </a:lnTo>
                  <a:lnTo>
                    <a:pt x="1799843" y="599440"/>
                  </a:lnTo>
                  <a:lnTo>
                    <a:pt x="1790416" y="646086"/>
                  </a:lnTo>
                  <a:lnTo>
                    <a:pt x="1764712" y="684196"/>
                  </a:lnTo>
                  <a:lnTo>
                    <a:pt x="1726602" y="709900"/>
                  </a:lnTo>
                  <a:lnTo>
                    <a:pt x="1679955" y="719328"/>
                  </a:lnTo>
                  <a:lnTo>
                    <a:pt x="119887" y="719328"/>
                  </a:lnTo>
                  <a:lnTo>
                    <a:pt x="73225" y="709900"/>
                  </a:lnTo>
                  <a:lnTo>
                    <a:pt x="35117" y="684196"/>
                  </a:lnTo>
                  <a:lnTo>
                    <a:pt x="9422" y="646086"/>
                  </a:lnTo>
                  <a:lnTo>
                    <a:pt x="0" y="599440"/>
                  </a:lnTo>
                  <a:lnTo>
                    <a:pt x="0" y="119887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/>
          <p:cNvSpPr txBox="1">
            <a:spLocks/>
          </p:cNvSpPr>
          <p:nvPr/>
        </p:nvSpPr>
        <p:spPr>
          <a:xfrm>
            <a:off x="1274922" y="676126"/>
            <a:ext cx="6646980" cy="3296928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5"/>
              </a:spcBef>
              <a:buNone/>
            </a:pPr>
            <a:r>
              <a:rPr lang="ru-RU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b="1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b="1" spc="-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b="1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2285365" marR="2402205" indent="0" algn="ctr">
              <a:spcBef>
                <a:spcPts val="830"/>
              </a:spcBef>
              <a:buNone/>
            </a:pPr>
            <a:endParaRPr lang="ru-RU" sz="1800" spc="-10" dirty="0" smtClean="0">
              <a:solidFill>
                <a:srgbClr val="C00000"/>
              </a:solidFill>
            </a:endParaRPr>
          </a:p>
          <a:p>
            <a:pPr marL="2285365" marR="2402205" indent="0" algn="ctr">
              <a:spcBef>
                <a:spcPts val="830"/>
              </a:spcBef>
              <a:buNone/>
            </a:pPr>
            <a:r>
              <a:rPr lang="ru-RU" sz="1800" spc="-10" dirty="0" smtClean="0">
                <a:solidFill>
                  <a:srgbClr val="C00000"/>
                </a:solidFill>
              </a:rPr>
              <a:t>Р</a:t>
            </a:r>
            <a:r>
              <a:rPr lang="ru-RU" sz="1800" dirty="0" smtClean="0">
                <a:solidFill>
                  <a:srgbClr val="C00000"/>
                </a:solidFill>
              </a:rPr>
              <a:t>у</a:t>
            </a:r>
            <a:r>
              <a:rPr lang="ru-RU" sz="1800" spc="-20" dirty="0" smtClean="0">
                <a:solidFill>
                  <a:srgbClr val="C00000"/>
                </a:solidFill>
              </a:rPr>
              <a:t>к</a:t>
            </a:r>
            <a:r>
              <a:rPr lang="ru-RU" sz="1800" spc="-5" dirty="0" smtClean="0">
                <a:solidFill>
                  <a:srgbClr val="C00000"/>
                </a:solidFill>
              </a:rPr>
              <a:t>ов</a:t>
            </a:r>
            <a:r>
              <a:rPr lang="ru-RU" sz="1800" spc="-50" dirty="0" smtClean="0">
                <a:solidFill>
                  <a:srgbClr val="C00000"/>
                </a:solidFill>
              </a:rPr>
              <a:t>о</a:t>
            </a:r>
            <a:r>
              <a:rPr lang="ru-RU" sz="1800" spc="-5" dirty="0" smtClean="0">
                <a:solidFill>
                  <a:srgbClr val="C00000"/>
                </a:solidFill>
              </a:rPr>
              <a:t>ди</a:t>
            </a:r>
            <a:r>
              <a:rPr lang="ru-RU" sz="1800" spc="-15" dirty="0" smtClean="0">
                <a:solidFill>
                  <a:srgbClr val="C00000"/>
                </a:solidFill>
              </a:rPr>
              <a:t>т</a:t>
            </a:r>
            <a:r>
              <a:rPr lang="ru-RU" sz="1800" spc="-20" dirty="0" smtClean="0">
                <a:solidFill>
                  <a:srgbClr val="C00000"/>
                </a:solidFill>
              </a:rPr>
              <a:t>е</a:t>
            </a:r>
            <a:r>
              <a:rPr lang="ru-RU" sz="1800" dirty="0" smtClean="0">
                <a:solidFill>
                  <a:srgbClr val="C00000"/>
                </a:solidFill>
              </a:rPr>
              <a:t>ль  </a:t>
            </a:r>
            <a:r>
              <a:rPr lang="ru-RU" sz="1800" spc="-5" dirty="0" smtClean="0">
                <a:solidFill>
                  <a:srgbClr val="C00000"/>
                </a:solidFill>
              </a:rPr>
              <a:t>проекта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120014" algn="ctr"/>
            <a:endParaRPr lang="ru-RU" sz="180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1415"/>
              </a:spcBef>
              <a:buNone/>
            </a:pPr>
            <a:r>
              <a:rPr lang="ru-RU" sz="1800" spc="-5" dirty="0" smtClean="0">
                <a:solidFill>
                  <a:srgbClr val="C00000"/>
                </a:solidFill>
              </a:rPr>
              <a:t>Рабочая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spc="-5" dirty="0" smtClean="0">
                <a:solidFill>
                  <a:srgbClr val="C00000"/>
                </a:solidFill>
              </a:rPr>
              <a:t>группа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grpSp>
        <p:nvGrpSpPr>
          <p:cNvPr id="21" name="object 14"/>
          <p:cNvGrpSpPr/>
          <p:nvPr/>
        </p:nvGrpSpPr>
        <p:grpSpPr>
          <a:xfrm>
            <a:off x="6741274" y="3761867"/>
            <a:ext cx="1971039" cy="745490"/>
            <a:chOff x="6647624" y="3776408"/>
            <a:chExt cx="1971039" cy="745490"/>
          </a:xfrm>
        </p:grpSpPr>
        <p:sp>
          <p:nvSpPr>
            <p:cNvPr id="22" name="object 15"/>
            <p:cNvSpPr/>
            <p:nvPr/>
          </p:nvSpPr>
          <p:spPr>
            <a:xfrm>
              <a:off x="6660641" y="3789426"/>
              <a:ext cx="1945005" cy="719455"/>
            </a:xfrm>
            <a:custGeom>
              <a:avLst/>
              <a:gdLst/>
              <a:ahLst/>
              <a:cxnLst/>
              <a:rect l="l" t="t" r="r" b="b"/>
              <a:pathLst>
                <a:path w="1945004" h="719454">
                  <a:moveTo>
                    <a:pt x="1824735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40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8"/>
                  </a:lnTo>
                  <a:lnTo>
                    <a:pt x="1824735" y="719328"/>
                  </a:lnTo>
                  <a:lnTo>
                    <a:pt x="1871382" y="709900"/>
                  </a:lnTo>
                  <a:lnTo>
                    <a:pt x="1909492" y="684196"/>
                  </a:lnTo>
                  <a:lnTo>
                    <a:pt x="1935196" y="646086"/>
                  </a:lnTo>
                  <a:lnTo>
                    <a:pt x="1944624" y="599440"/>
                  </a:lnTo>
                  <a:lnTo>
                    <a:pt x="1944624" y="119887"/>
                  </a:lnTo>
                  <a:lnTo>
                    <a:pt x="1935196" y="73241"/>
                  </a:lnTo>
                  <a:lnTo>
                    <a:pt x="1909492" y="35131"/>
                  </a:lnTo>
                  <a:lnTo>
                    <a:pt x="1871382" y="9427"/>
                  </a:lnTo>
                  <a:lnTo>
                    <a:pt x="1824735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/>
            <p:cNvSpPr/>
            <p:nvPr/>
          </p:nvSpPr>
          <p:spPr>
            <a:xfrm>
              <a:off x="6660641" y="3789426"/>
              <a:ext cx="1945005" cy="719455"/>
            </a:xfrm>
            <a:custGeom>
              <a:avLst/>
              <a:gdLst/>
              <a:ahLst/>
              <a:cxnLst/>
              <a:rect l="l" t="t" r="r" b="b"/>
              <a:pathLst>
                <a:path w="1945004" h="719454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1824735" y="0"/>
                  </a:lnTo>
                  <a:lnTo>
                    <a:pt x="1871382" y="9427"/>
                  </a:lnTo>
                  <a:lnTo>
                    <a:pt x="1909492" y="35131"/>
                  </a:lnTo>
                  <a:lnTo>
                    <a:pt x="1935196" y="73241"/>
                  </a:lnTo>
                  <a:lnTo>
                    <a:pt x="1944624" y="119887"/>
                  </a:lnTo>
                  <a:lnTo>
                    <a:pt x="1944624" y="599440"/>
                  </a:lnTo>
                  <a:lnTo>
                    <a:pt x="1935196" y="646086"/>
                  </a:lnTo>
                  <a:lnTo>
                    <a:pt x="1909492" y="684196"/>
                  </a:lnTo>
                  <a:lnTo>
                    <a:pt x="1871382" y="709900"/>
                  </a:lnTo>
                  <a:lnTo>
                    <a:pt x="1824735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40"/>
                  </a:lnTo>
                  <a:lnTo>
                    <a:pt x="0" y="11988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9"/>
          <p:cNvSpPr txBox="1"/>
          <p:nvPr/>
        </p:nvSpPr>
        <p:spPr>
          <a:xfrm>
            <a:off x="1308076" y="4077761"/>
            <a:ext cx="79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Учителя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7236296" y="3847592"/>
            <a:ext cx="1278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чен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че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кий 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совет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22"/>
          <p:cNvGrpSpPr/>
          <p:nvPr/>
        </p:nvGrpSpPr>
        <p:grpSpPr>
          <a:xfrm>
            <a:off x="2857242" y="5052438"/>
            <a:ext cx="3482975" cy="386080"/>
            <a:chOff x="2974784" y="4856924"/>
            <a:chExt cx="3482975" cy="386080"/>
          </a:xfrm>
        </p:grpSpPr>
        <p:sp>
          <p:nvSpPr>
            <p:cNvPr id="25" name="object 23"/>
            <p:cNvSpPr/>
            <p:nvPr/>
          </p:nvSpPr>
          <p:spPr>
            <a:xfrm>
              <a:off x="2987802" y="4869941"/>
              <a:ext cx="3456940" cy="360045"/>
            </a:xfrm>
            <a:custGeom>
              <a:avLst/>
              <a:gdLst/>
              <a:ahLst/>
              <a:cxnLst/>
              <a:rect l="l" t="t" r="r" b="b"/>
              <a:pathLst>
                <a:path w="3456940" h="360045">
                  <a:moveTo>
                    <a:pt x="3396488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3396488" y="359663"/>
                  </a:lnTo>
                  <a:lnTo>
                    <a:pt x="3419838" y="354959"/>
                  </a:lnTo>
                  <a:lnTo>
                    <a:pt x="3438890" y="342122"/>
                  </a:lnTo>
                  <a:lnTo>
                    <a:pt x="3451727" y="323070"/>
                  </a:lnTo>
                  <a:lnTo>
                    <a:pt x="3456432" y="299719"/>
                  </a:lnTo>
                  <a:lnTo>
                    <a:pt x="3456432" y="59943"/>
                  </a:lnTo>
                  <a:lnTo>
                    <a:pt x="3451727" y="36593"/>
                  </a:lnTo>
                  <a:lnTo>
                    <a:pt x="3438890" y="17541"/>
                  </a:lnTo>
                  <a:lnTo>
                    <a:pt x="3419838" y="4704"/>
                  </a:lnTo>
                  <a:lnTo>
                    <a:pt x="339648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2987802" y="4869941"/>
              <a:ext cx="3456940" cy="360045"/>
            </a:xfrm>
            <a:custGeom>
              <a:avLst/>
              <a:gdLst/>
              <a:ahLst/>
              <a:cxnLst/>
              <a:rect l="l" t="t" r="r" b="b"/>
              <a:pathLst>
                <a:path w="345694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3396488" y="0"/>
                  </a:lnTo>
                  <a:lnTo>
                    <a:pt x="3419838" y="4704"/>
                  </a:lnTo>
                  <a:lnTo>
                    <a:pt x="3438890" y="17541"/>
                  </a:lnTo>
                  <a:lnTo>
                    <a:pt x="3451727" y="36593"/>
                  </a:lnTo>
                  <a:lnTo>
                    <a:pt x="3456432" y="59943"/>
                  </a:lnTo>
                  <a:lnTo>
                    <a:pt x="3456432" y="299719"/>
                  </a:lnTo>
                  <a:lnTo>
                    <a:pt x="3451727" y="323070"/>
                  </a:lnTo>
                  <a:lnTo>
                    <a:pt x="3438890" y="342122"/>
                  </a:lnTo>
                  <a:lnTo>
                    <a:pt x="3419838" y="354959"/>
                  </a:lnTo>
                  <a:lnTo>
                    <a:pt x="3396488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5"/>
          <p:cNvSpPr txBox="1"/>
          <p:nvPr/>
        </p:nvSpPr>
        <p:spPr>
          <a:xfrm>
            <a:off x="3687439" y="5095617"/>
            <a:ext cx="1885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Аудитория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проекта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18"/>
          <p:cNvGrpSpPr/>
          <p:nvPr/>
        </p:nvGrpSpPr>
        <p:grpSpPr>
          <a:xfrm>
            <a:off x="2534771" y="5752057"/>
            <a:ext cx="4215000" cy="639551"/>
            <a:chOff x="2112264" y="5504688"/>
            <a:chExt cx="5139055" cy="1178560"/>
          </a:xfrm>
        </p:grpSpPr>
        <p:sp>
          <p:nvSpPr>
            <p:cNvPr id="29" name="object 19"/>
            <p:cNvSpPr/>
            <p:nvPr/>
          </p:nvSpPr>
          <p:spPr>
            <a:xfrm>
              <a:off x="2125218" y="5517642"/>
              <a:ext cx="5113020" cy="1152525"/>
            </a:xfrm>
            <a:custGeom>
              <a:avLst/>
              <a:gdLst/>
              <a:ahLst/>
              <a:cxnLst/>
              <a:rect l="l" t="t" r="r" b="b"/>
              <a:pathLst>
                <a:path w="5113020" h="1152525">
                  <a:moveTo>
                    <a:pt x="4920996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4" y="1152144"/>
                  </a:lnTo>
                  <a:lnTo>
                    <a:pt x="4920996" y="1152144"/>
                  </a:lnTo>
                  <a:lnTo>
                    <a:pt x="4965023" y="1147072"/>
                  </a:lnTo>
                  <a:lnTo>
                    <a:pt x="5005440" y="1132625"/>
                  </a:lnTo>
                  <a:lnTo>
                    <a:pt x="5041094" y="1109956"/>
                  </a:lnTo>
                  <a:lnTo>
                    <a:pt x="5070832" y="1080218"/>
                  </a:lnTo>
                  <a:lnTo>
                    <a:pt x="5093501" y="1044564"/>
                  </a:lnTo>
                  <a:lnTo>
                    <a:pt x="5107948" y="1004147"/>
                  </a:lnTo>
                  <a:lnTo>
                    <a:pt x="5113020" y="960120"/>
                  </a:lnTo>
                  <a:lnTo>
                    <a:pt x="5113020" y="192024"/>
                  </a:lnTo>
                  <a:lnTo>
                    <a:pt x="5107948" y="147996"/>
                  </a:lnTo>
                  <a:lnTo>
                    <a:pt x="5093501" y="107579"/>
                  </a:lnTo>
                  <a:lnTo>
                    <a:pt x="5070832" y="71925"/>
                  </a:lnTo>
                  <a:lnTo>
                    <a:pt x="5041094" y="42187"/>
                  </a:lnTo>
                  <a:lnTo>
                    <a:pt x="5005440" y="19518"/>
                  </a:lnTo>
                  <a:lnTo>
                    <a:pt x="4965023" y="5071"/>
                  </a:lnTo>
                  <a:lnTo>
                    <a:pt x="4920996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0"/>
            <p:cNvSpPr/>
            <p:nvPr/>
          </p:nvSpPr>
          <p:spPr>
            <a:xfrm>
              <a:off x="2125218" y="5517642"/>
              <a:ext cx="5113020" cy="1152525"/>
            </a:xfrm>
            <a:custGeom>
              <a:avLst/>
              <a:gdLst/>
              <a:ahLst/>
              <a:cxnLst/>
              <a:rect l="l" t="t" r="r" b="b"/>
              <a:pathLst>
                <a:path w="5113020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4920996" y="0"/>
                  </a:lnTo>
                  <a:lnTo>
                    <a:pt x="4965023" y="5071"/>
                  </a:lnTo>
                  <a:lnTo>
                    <a:pt x="5005440" y="19518"/>
                  </a:lnTo>
                  <a:lnTo>
                    <a:pt x="5041094" y="42187"/>
                  </a:lnTo>
                  <a:lnTo>
                    <a:pt x="5070832" y="71925"/>
                  </a:lnTo>
                  <a:lnTo>
                    <a:pt x="5093501" y="107579"/>
                  </a:lnTo>
                  <a:lnTo>
                    <a:pt x="5107948" y="147996"/>
                  </a:lnTo>
                  <a:lnTo>
                    <a:pt x="5113020" y="192024"/>
                  </a:lnTo>
                  <a:lnTo>
                    <a:pt x="5113020" y="960120"/>
                  </a:lnTo>
                  <a:lnTo>
                    <a:pt x="5107948" y="1004147"/>
                  </a:lnTo>
                  <a:lnTo>
                    <a:pt x="5093501" y="1044564"/>
                  </a:lnTo>
                  <a:lnTo>
                    <a:pt x="5070832" y="1080218"/>
                  </a:lnTo>
                  <a:lnTo>
                    <a:pt x="5041094" y="1109956"/>
                  </a:lnTo>
                  <a:lnTo>
                    <a:pt x="5005440" y="1132625"/>
                  </a:lnTo>
                  <a:lnTo>
                    <a:pt x="4965023" y="1147072"/>
                  </a:lnTo>
                  <a:lnTo>
                    <a:pt x="4920996" y="1152144"/>
                  </a:lnTo>
                  <a:lnTo>
                    <a:pt x="192024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3240404" y="5929071"/>
            <a:ext cx="2880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solidFill>
                  <a:srgbClr val="C00000"/>
                </a:solidFill>
                <a:latin typeface="Calibri"/>
                <a:cs typeface="Calibri"/>
              </a:rPr>
              <a:t>Учащиеся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C00000"/>
                </a:solidFill>
                <a:latin typeface="Calibri"/>
                <a:cs typeface="Calibri"/>
              </a:rPr>
              <a:t>5-11 </a:t>
            </a:r>
            <a:r>
              <a:rPr sz="1800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классов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26"/>
          <p:cNvGrpSpPr/>
          <p:nvPr/>
        </p:nvGrpSpPr>
        <p:grpSpPr>
          <a:xfrm>
            <a:off x="2113975" y="2845354"/>
            <a:ext cx="4969510" cy="2258695"/>
            <a:chOff x="2195957" y="2552700"/>
            <a:chExt cx="4969510" cy="2258695"/>
          </a:xfrm>
        </p:grpSpPr>
        <p:sp>
          <p:nvSpPr>
            <p:cNvPr id="34" name="object 27"/>
            <p:cNvSpPr/>
            <p:nvPr/>
          </p:nvSpPr>
          <p:spPr>
            <a:xfrm>
              <a:off x="4427982" y="2565653"/>
              <a:ext cx="504825" cy="360045"/>
            </a:xfrm>
            <a:custGeom>
              <a:avLst/>
              <a:gdLst/>
              <a:ahLst/>
              <a:cxnLst/>
              <a:rect l="l" t="t" r="r" b="b"/>
              <a:pathLst>
                <a:path w="504825" h="360044">
                  <a:moveTo>
                    <a:pt x="378332" y="0"/>
                  </a:moveTo>
                  <a:lnTo>
                    <a:pt x="126110" y="0"/>
                  </a:lnTo>
                  <a:lnTo>
                    <a:pt x="126110" y="179832"/>
                  </a:lnTo>
                  <a:lnTo>
                    <a:pt x="0" y="179832"/>
                  </a:lnTo>
                  <a:lnTo>
                    <a:pt x="252221" y="359663"/>
                  </a:lnTo>
                  <a:lnTo>
                    <a:pt x="504443" y="179832"/>
                  </a:lnTo>
                  <a:lnTo>
                    <a:pt x="378332" y="179832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/>
            <p:cNvSpPr/>
            <p:nvPr/>
          </p:nvSpPr>
          <p:spPr>
            <a:xfrm>
              <a:off x="4427982" y="2565653"/>
              <a:ext cx="504825" cy="360045"/>
            </a:xfrm>
            <a:custGeom>
              <a:avLst/>
              <a:gdLst/>
              <a:ahLst/>
              <a:cxnLst/>
              <a:rect l="l" t="t" r="r" b="b"/>
              <a:pathLst>
                <a:path w="504825" h="360044">
                  <a:moveTo>
                    <a:pt x="0" y="179832"/>
                  </a:moveTo>
                  <a:lnTo>
                    <a:pt x="126110" y="179832"/>
                  </a:lnTo>
                  <a:lnTo>
                    <a:pt x="126110" y="0"/>
                  </a:lnTo>
                  <a:lnTo>
                    <a:pt x="378332" y="0"/>
                  </a:lnTo>
                  <a:lnTo>
                    <a:pt x="378332" y="179832"/>
                  </a:lnTo>
                  <a:lnTo>
                    <a:pt x="504443" y="179832"/>
                  </a:lnTo>
                  <a:lnTo>
                    <a:pt x="252221" y="359663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/>
            <p:cNvSpPr/>
            <p:nvPr/>
          </p:nvSpPr>
          <p:spPr>
            <a:xfrm>
              <a:off x="2701290" y="4150613"/>
              <a:ext cx="3977640" cy="216535"/>
            </a:xfrm>
            <a:custGeom>
              <a:avLst/>
              <a:gdLst/>
              <a:ahLst/>
              <a:cxnLst/>
              <a:rect l="l" t="t" r="r" b="b"/>
              <a:pathLst>
                <a:path w="3977640" h="216535">
                  <a:moveTo>
                    <a:pt x="3869436" y="0"/>
                  </a:moveTo>
                  <a:lnTo>
                    <a:pt x="3869436" y="54102"/>
                  </a:lnTo>
                  <a:lnTo>
                    <a:pt x="108204" y="54102"/>
                  </a:lnTo>
                  <a:lnTo>
                    <a:pt x="108204" y="0"/>
                  </a:lnTo>
                  <a:lnTo>
                    <a:pt x="0" y="108204"/>
                  </a:lnTo>
                  <a:lnTo>
                    <a:pt x="108204" y="216408"/>
                  </a:lnTo>
                  <a:lnTo>
                    <a:pt x="108204" y="162306"/>
                  </a:lnTo>
                  <a:lnTo>
                    <a:pt x="3869436" y="162306"/>
                  </a:lnTo>
                  <a:lnTo>
                    <a:pt x="3869436" y="216408"/>
                  </a:lnTo>
                  <a:lnTo>
                    <a:pt x="3977640" y="108204"/>
                  </a:lnTo>
                  <a:lnTo>
                    <a:pt x="38694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0"/>
            <p:cNvSpPr/>
            <p:nvPr/>
          </p:nvSpPr>
          <p:spPr>
            <a:xfrm>
              <a:off x="2701290" y="4150613"/>
              <a:ext cx="3977640" cy="216535"/>
            </a:xfrm>
            <a:custGeom>
              <a:avLst/>
              <a:gdLst/>
              <a:ahLst/>
              <a:cxnLst/>
              <a:rect l="l" t="t" r="r" b="b"/>
              <a:pathLst>
                <a:path w="3977640" h="216535">
                  <a:moveTo>
                    <a:pt x="0" y="108204"/>
                  </a:moveTo>
                  <a:lnTo>
                    <a:pt x="108204" y="0"/>
                  </a:lnTo>
                  <a:lnTo>
                    <a:pt x="108204" y="54102"/>
                  </a:lnTo>
                  <a:lnTo>
                    <a:pt x="3869436" y="54102"/>
                  </a:lnTo>
                  <a:lnTo>
                    <a:pt x="3869436" y="0"/>
                  </a:lnTo>
                  <a:lnTo>
                    <a:pt x="3977640" y="108204"/>
                  </a:lnTo>
                  <a:lnTo>
                    <a:pt x="3869436" y="216408"/>
                  </a:lnTo>
                  <a:lnTo>
                    <a:pt x="3869436" y="162306"/>
                  </a:lnTo>
                  <a:lnTo>
                    <a:pt x="108204" y="162306"/>
                  </a:lnTo>
                  <a:lnTo>
                    <a:pt x="108204" y="216408"/>
                  </a:lnTo>
                  <a:lnTo>
                    <a:pt x="0" y="10820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/>
            <p:cNvSpPr/>
            <p:nvPr/>
          </p:nvSpPr>
          <p:spPr>
            <a:xfrm>
              <a:off x="4606289" y="3717797"/>
              <a:ext cx="242570" cy="1080770"/>
            </a:xfrm>
            <a:custGeom>
              <a:avLst/>
              <a:gdLst/>
              <a:ahLst/>
              <a:cxnLst/>
              <a:rect l="l" t="t" r="r" b="b"/>
              <a:pathLst>
                <a:path w="242570" h="1080770">
                  <a:moveTo>
                    <a:pt x="121158" y="0"/>
                  </a:moveTo>
                  <a:lnTo>
                    <a:pt x="0" y="121157"/>
                  </a:lnTo>
                  <a:lnTo>
                    <a:pt x="60579" y="121157"/>
                  </a:lnTo>
                  <a:lnTo>
                    <a:pt x="60579" y="959357"/>
                  </a:lnTo>
                  <a:lnTo>
                    <a:pt x="0" y="959357"/>
                  </a:lnTo>
                  <a:lnTo>
                    <a:pt x="121158" y="1080515"/>
                  </a:lnTo>
                  <a:lnTo>
                    <a:pt x="242315" y="959357"/>
                  </a:lnTo>
                  <a:lnTo>
                    <a:pt x="181737" y="959357"/>
                  </a:lnTo>
                  <a:lnTo>
                    <a:pt x="181737" y="121157"/>
                  </a:lnTo>
                  <a:lnTo>
                    <a:pt x="242315" y="121157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2"/>
            <p:cNvSpPr/>
            <p:nvPr/>
          </p:nvSpPr>
          <p:spPr>
            <a:xfrm>
              <a:off x="4606289" y="3717797"/>
              <a:ext cx="242570" cy="1080770"/>
            </a:xfrm>
            <a:custGeom>
              <a:avLst/>
              <a:gdLst/>
              <a:ahLst/>
              <a:cxnLst/>
              <a:rect l="l" t="t" r="r" b="b"/>
              <a:pathLst>
                <a:path w="242570" h="1080770">
                  <a:moveTo>
                    <a:pt x="0" y="121157"/>
                  </a:moveTo>
                  <a:lnTo>
                    <a:pt x="121158" y="0"/>
                  </a:lnTo>
                  <a:lnTo>
                    <a:pt x="242315" y="121157"/>
                  </a:lnTo>
                  <a:lnTo>
                    <a:pt x="181737" y="121157"/>
                  </a:lnTo>
                  <a:lnTo>
                    <a:pt x="181737" y="959357"/>
                  </a:lnTo>
                  <a:lnTo>
                    <a:pt x="242315" y="959357"/>
                  </a:lnTo>
                  <a:lnTo>
                    <a:pt x="121158" y="1080515"/>
                  </a:lnTo>
                  <a:lnTo>
                    <a:pt x="0" y="959357"/>
                  </a:lnTo>
                  <a:lnTo>
                    <a:pt x="60579" y="959357"/>
                  </a:lnTo>
                  <a:lnTo>
                    <a:pt x="60579" y="121157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/>
            <p:cNvSpPr/>
            <p:nvPr/>
          </p:nvSpPr>
          <p:spPr>
            <a:xfrm>
              <a:off x="2195957" y="3256152"/>
              <a:ext cx="4969510" cy="528955"/>
            </a:xfrm>
            <a:custGeom>
              <a:avLst/>
              <a:gdLst/>
              <a:ahLst/>
              <a:cxnLst/>
              <a:rect l="l" t="t" r="r" b="b"/>
              <a:pathLst>
                <a:path w="4969509" h="528954">
                  <a:moveTo>
                    <a:pt x="1674241" y="56134"/>
                  </a:moveTo>
                  <a:lnTo>
                    <a:pt x="1659763" y="0"/>
                  </a:lnTo>
                  <a:lnTo>
                    <a:pt x="152120" y="390575"/>
                  </a:lnTo>
                  <a:lnTo>
                    <a:pt x="218821" y="324358"/>
                  </a:lnTo>
                  <a:lnTo>
                    <a:pt x="218948" y="283464"/>
                  </a:lnTo>
                  <a:lnTo>
                    <a:pt x="198501" y="274866"/>
                  </a:lnTo>
                  <a:lnTo>
                    <a:pt x="187617" y="276936"/>
                  </a:lnTo>
                  <a:lnTo>
                    <a:pt x="178054" y="283210"/>
                  </a:lnTo>
                  <a:lnTo>
                    <a:pt x="0" y="459867"/>
                  </a:lnTo>
                  <a:lnTo>
                    <a:pt x="241427" y="527939"/>
                  </a:lnTo>
                  <a:lnTo>
                    <a:pt x="252869" y="528789"/>
                  </a:lnTo>
                  <a:lnTo>
                    <a:pt x="263410" y="525297"/>
                  </a:lnTo>
                  <a:lnTo>
                    <a:pt x="271868" y="518109"/>
                  </a:lnTo>
                  <a:lnTo>
                    <a:pt x="277114" y="507873"/>
                  </a:lnTo>
                  <a:lnTo>
                    <a:pt x="277952" y="496430"/>
                  </a:lnTo>
                  <a:lnTo>
                    <a:pt x="274459" y="485889"/>
                  </a:lnTo>
                  <a:lnTo>
                    <a:pt x="267271" y="477431"/>
                  </a:lnTo>
                  <a:lnTo>
                    <a:pt x="259765" y="473583"/>
                  </a:lnTo>
                  <a:lnTo>
                    <a:pt x="257048" y="472186"/>
                  </a:lnTo>
                  <a:lnTo>
                    <a:pt x="166674" y="446697"/>
                  </a:lnTo>
                  <a:lnTo>
                    <a:pt x="62865" y="473583"/>
                  </a:lnTo>
                  <a:lnTo>
                    <a:pt x="91782" y="466090"/>
                  </a:lnTo>
                  <a:lnTo>
                    <a:pt x="166674" y="446697"/>
                  </a:lnTo>
                  <a:lnTo>
                    <a:pt x="1674241" y="56134"/>
                  </a:lnTo>
                  <a:close/>
                </a:path>
                <a:path w="4969509" h="528954">
                  <a:moveTo>
                    <a:pt x="4969002" y="459867"/>
                  </a:moveTo>
                  <a:lnTo>
                    <a:pt x="4793488" y="280670"/>
                  </a:lnTo>
                  <a:lnTo>
                    <a:pt x="4783988" y="274218"/>
                  </a:lnTo>
                  <a:lnTo>
                    <a:pt x="4773130" y="272008"/>
                  </a:lnTo>
                  <a:lnTo>
                    <a:pt x="4762233" y="274027"/>
                  </a:lnTo>
                  <a:lnTo>
                    <a:pt x="4752594" y="280289"/>
                  </a:lnTo>
                  <a:lnTo>
                    <a:pt x="4746117" y="289788"/>
                  </a:lnTo>
                  <a:lnTo>
                    <a:pt x="4743856" y="300647"/>
                  </a:lnTo>
                  <a:lnTo>
                    <a:pt x="4745837" y="311543"/>
                  </a:lnTo>
                  <a:lnTo>
                    <a:pt x="4752086" y="321183"/>
                  </a:lnTo>
                  <a:lnTo>
                    <a:pt x="4817923" y="388454"/>
                  </a:lnTo>
                  <a:lnTo>
                    <a:pt x="3403219" y="127"/>
                  </a:lnTo>
                  <a:lnTo>
                    <a:pt x="3387979" y="56007"/>
                  </a:lnTo>
                  <a:lnTo>
                    <a:pt x="4802670" y="444246"/>
                  </a:lnTo>
                  <a:lnTo>
                    <a:pt x="4711700" y="468503"/>
                  </a:lnTo>
                  <a:lnTo>
                    <a:pt x="4701375" y="473583"/>
                  </a:lnTo>
                  <a:lnTo>
                    <a:pt x="4694072" y="481939"/>
                  </a:lnTo>
                  <a:lnTo>
                    <a:pt x="4690440" y="492442"/>
                  </a:lnTo>
                  <a:lnTo>
                    <a:pt x="4691126" y="503936"/>
                  </a:lnTo>
                  <a:lnTo>
                    <a:pt x="4696269" y="514210"/>
                  </a:lnTo>
                  <a:lnTo>
                    <a:pt x="4704651" y="521500"/>
                  </a:lnTo>
                  <a:lnTo>
                    <a:pt x="4715129" y="525119"/>
                  </a:lnTo>
                  <a:lnTo>
                    <a:pt x="4726559" y="524383"/>
                  </a:lnTo>
                  <a:lnTo>
                    <a:pt x="4921275" y="472567"/>
                  </a:lnTo>
                  <a:lnTo>
                    <a:pt x="4969002" y="45986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5508" y="5516772"/>
            <a:ext cx="242315" cy="2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5500" cy="7029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15616" y="476672"/>
            <a:ext cx="8244408" cy="93610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11"/>
          <p:cNvSpPr txBox="1"/>
          <p:nvPr/>
        </p:nvSpPr>
        <p:spPr>
          <a:xfrm>
            <a:off x="395536" y="620688"/>
            <a:ext cx="9073008" cy="56105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00325" marR="5080" indent="-2588260" algn="ctr">
              <a:lnSpc>
                <a:spcPts val="2110"/>
              </a:lnSpc>
              <a:spcBef>
                <a:spcPts val="210"/>
              </a:spcBef>
            </a:pPr>
            <a:r>
              <a:rPr lang="ru-RU" sz="4000" spc="-5" dirty="0" smtClean="0">
                <a:solidFill>
                  <a:srgbClr val="C00000"/>
                </a:solidFill>
                <a:latin typeface="Monotype Corsiva" pitchFamily="66" charset="0"/>
                <a:cs typeface="Times New Roman"/>
              </a:rPr>
              <a:t>       </a:t>
            </a:r>
            <a:r>
              <a:rPr sz="3200" b="1" spc="-5" dirty="0" err="1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Оснащение</a:t>
            </a:r>
            <a:r>
              <a:rPr sz="3200" b="1" spc="10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spc="-20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школьной</a:t>
            </a:r>
            <a:r>
              <a:rPr sz="3200" b="1" spc="1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рекреации</a:t>
            </a:r>
            <a:r>
              <a:rPr sz="3200" b="1" spc="-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lang="ru-RU" sz="3200" b="1" spc="-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</a:p>
          <a:p>
            <a:pPr marL="2600325" marR="5080" indent="-2588260" algn="ctr">
              <a:lnSpc>
                <a:spcPts val="2110"/>
              </a:lnSpc>
              <a:spcBef>
                <a:spcPts val="210"/>
              </a:spcBef>
            </a:pPr>
            <a:r>
              <a:rPr sz="3200" b="1" dirty="0" err="1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для</a:t>
            </a:r>
            <a:r>
              <a:rPr sz="3200" b="1" spc="10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spc="-5" dirty="0" err="1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организаци</a:t>
            </a:r>
            <a:r>
              <a:rPr lang="ru-RU" sz="3200" b="1" spc="-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и</a:t>
            </a:r>
            <a:r>
              <a:rPr sz="3200" b="1" spc="1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 </a:t>
            </a:r>
            <a:r>
              <a:rPr lang="ru-RU" sz="3200" b="1" spc="-20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«</a:t>
            </a:r>
            <a:r>
              <a:rPr lang="ru-RU" sz="3200" b="1" spc="-20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Т</a:t>
            </a:r>
            <a:r>
              <a:rPr lang="ru-RU" sz="3200" b="1" spc="-20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ворческой галереи»</a:t>
            </a:r>
          </a:p>
          <a:p>
            <a:pPr marL="2600325" marR="5080" indent="-2588260" algn="ctr">
              <a:lnSpc>
                <a:spcPts val="2110"/>
              </a:lnSpc>
              <a:spcBef>
                <a:spcPts val="210"/>
              </a:spcBef>
            </a:pPr>
            <a:endParaRPr lang="ru-RU" sz="2000" spc="-5" dirty="0" smtClean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2600" spc="-5" dirty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spcBef>
                <a:spcPts val="210"/>
              </a:spcBef>
            </a:pPr>
            <a:endParaRPr lang="ru-RU" sz="2600" b="1" spc="-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0325" marR="5080" indent="-2588260">
              <a:spcBef>
                <a:spcPts val="210"/>
              </a:spcBef>
            </a:pP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 Мебель (</a:t>
            </a:r>
            <a:r>
              <a:rPr lang="ru-RU" sz="2600" b="1" spc="-5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банкетки</a:t>
            </a: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)-одноместные, </a:t>
            </a:r>
            <a:r>
              <a:rPr lang="ru-RU" sz="2600" b="1" spc="-5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кожзам</a:t>
            </a: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3шт трёхместные для мероприятия-20шт</a:t>
            </a: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26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2. </a:t>
            </a:r>
            <a:r>
              <a:rPr lang="ru-RU" sz="2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О</a:t>
            </a: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кна- жалюзи 6 </a:t>
            </a:r>
            <a:r>
              <a:rPr lang="ru-RU" sz="2600" b="1" spc="-5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шт</a:t>
            </a:r>
            <a:endParaRPr lang="ru-RU" sz="26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26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3. Стены- краска для нанесения трафаретных текстов, 20л.</a:t>
            </a: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2600" b="1" spc="-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600325" marR="5080" indent="-2588260">
              <a:spcBef>
                <a:spcPts val="210"/>
              </a:spcBef>
            </a:pP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4. Дополнительное оборудования для создания эстетической</a:t>
            </a:r>
          </a:p>
          <a:p>
            <a:pPr marL="2600325" marR="5080" indent="-2588260">
              <a:spcBef>
                <a:spcPts val="210"/>
              </a:spcBef>
            </a:pPr>
            <a:r>
              <a:rPr lang="ru-RU" sz="26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среды рекреации- цветочные кашпо – 6 шт.</a:t>
            </a:r>
          </a:p>
          <a:p>
            <a:pPr marL="2600325" marR="5080" indent="-2588260">
              <a:spcBef>
                <a:spcPts val="210"/>
              </a:spcBef>
            </a:pPr>
            <a:endParaRPr lang="ru-RU" sz="2600" b="1" spc="-5" dirty="0" smtClean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spcBef>
                <a:spcPts val="210"/>
              </a:spcBef>
            </a:pPr>
            <a:endParaRPr lang="ru-RU" sz="2600" b="1" spc="-5" dirty="0">
              <a:solidFill>
                <a:srgbClr val="E36C09"/>
              </a:solidFill>
              <a:latin typeface="Monotype Corsiva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4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755576" y="339596"/>
            <a:ext cx="7416824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3600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Мебель (</a:t>
            </a:r>
            <a:r>
              <a:rPr lang="ru-RU" sz="3600" spc="-5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банкетки</a:t>
            </a: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)-одноместные 3 </a:t>
            </a:r>
            <a:r>
              <a:rPr lang="ru-RU" sz="3600" spc="-5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шт</a:t>
            </a: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, </a:t>
            </a:r>
          </a:p>
          <a:p>
            <a:pPr marL="12700" marR="5080">
              <a:spcBef>
                <a:spcPts val="100"/>
              </a:spcBef>
            </a:pP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                        трёхместные -20 </a:t>
            </a:r>
            <a:r>
              <a:rPr lang="ru-RU" sz="3600" spc="-5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шт</a:t>
            </a:r>
            <a:endParaRPr lang="ru-RU" sz="3600" spc="-5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Для организации зрительного зала на мероприятиях </a:t>
            </a:r>
          </a:p>
          <a:p>
            <a:pPr marL="12700" marR="5080" algn="just">
              <a:spcBef>
                <a:spcPts val="100"/>
              </a:spcBef>
            </a:pPr>
            <a:endParaRPr lang="ru-RU" sz="3600" spc="-5" dirty="0" smtClean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endParaRPr lang="ru-RU" sz="36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" y="3573477"/>
            <a:ext cx="5256584" cy="3504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42475"/>
            <a:ext cx="4060056" cy="29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2" y="-5502"/>
            <a:ext cx="9227891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5940" y="260648"/>
            <a:ext cx="8136904" cy="113283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11"/>
          <p:cNvSpPr txBox="1"/>
          <p:nvPr/>
        </p:nvSpPr>
        <p:spPr>
          <a:xfrm>
            <a:off x="323528" y="260648"/>
            <a:ext cx="8886781" cy="3234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0325" marR="5080" indent="-2588260">
              <a:spcBef>
                <a:spcPts val="210"/>
              </a:spcBef>
            </a:pP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        Дополнительное </a:t>
            </a:r>
            <a:r>
              <a:rPr lang="ru-RU" sz="3200" b="1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оборудования для </a:t>
            </a: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создания эстетической </a:t>
            </a:r>
            <a:r>
              <a:rPr lang="ru-RU" sz="3200" b="1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среды </a:t>
            </a: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рекреации </a:t>
            </a:r>
            <a:endParaRPr lang="ru-RU" sz="3200" b="1" spc="-5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3200" b="1" spc="-5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Цветочные кашпо-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придадут эстетичный вид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цветам, </a:t>
            </a: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6шт.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Жалюзи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вертикальные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разноразмерные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- 6 окон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2400" spc="-5" dirty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endParaRPr lang="ru-RU" sz="2400" spc="-5" dirty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2600325" marR="5080" indent="-2588260">
              <a:lnSpc>
                <a:spcPts val="2110"/>
              </a:lnSpc>
              <a:spcBef>
                <a:spcPts val="210"/>
              </a:spcBef>
            </a:pPr>
            <a:r>
              <a:rPr lang="ru-RU" sz="2400" spc="-5" dirty="0" smtClean="0">
                <a:solidFill>
                  <a:srgbClr val="C00000"/>
                </a:solidFill>
                <a:latin typeface="Monotype Corsiva" pitchFamily="66" charset="0"/>
                <a:cs typeface="Times New Roman"/>
              </a:rPr>
              <a:t> </a:t>
            </a:r>
            <a:endParaRPr lang="ru-RU" sz="2400" spc="-5" dirty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</p:txBody>
      </p:sp>
      <p:pic>
        <p:nvPicPr>
          <p:cNvPr id="3074" name="Picture 2" descr="F:\22-23\презентация КОРИДОР РЕМОНТ\КОРИДОР 22-23\WhatsApp Image 2023-01-19 at 14.40.2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/>
          <a:stretch/>
        </p:blipFill>
        <p:spPr bwMode="auto">
          <a:xfrm>
            <a:off x="502376" y="2788909"/>
            <a:ext cx="28247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22-23\презентация КОРИДОР РЕМОНТ\КОРИДОР 22-23\WhatsApp Image 2023-01-19 at 14.40.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57" y="2652813"/>
            <a:ext cx="3396927" cy="19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4" y="4674915"/>
            <a:ext cx="3187991" cy="1916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88" y="4700276"/>
            <a:ext cx="2968492" cy="20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572</Words>
  <Application>Microsoft Office PowerPoint</Application>
  <PresentationFormat>Экран (4:3)</PresentationFormat>
  <Paragraphs>138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Meiryo</vt:lpstr>
      <vt:lpstr>Arial</vt:lpstr>
      <vt:lpstr>Calibri</vt:lpstr>
      <vt:lpstr>Menuet script</vt:lpstr>
      <vt:lpstr>Microsoft Sans Serif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ait</dc:creator>
  <cp:lastModifiedBy>user</cp:lastModifiedBy>
  <cp:revision>57</cp:revision>
  <cp:lastPrinted>2023-02-02T12:47:19Z</cp:lastPrinted>
  <dcterms:created xsi:type="dcterms:W3CDTF">2022-01-20T13:49:05Z</dcterms:created>
  <dcterms:modified xsi:type="dcterms:W3CDTF">2023-02-02T12:47:51Z</dcterms:modified>
</cp:coreProperties>
</file>