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2" r:id="rId2"/>
    <p:sldId id="264" r:id="rId3"/>
    <p:sldId id="258" r:id="rId4"/>
    <p:sldId id="257" r:id="rId5"/>
    <p:sldId id="263" r:id="rId6"/>
    <p:sldId id="266" r:id="rId7"/>
    <p:sldId id="265" r:id="rId8"/>
    <p:sldId id="259" r:id="rId9"/>
    <p:sldId id="260" r:id="rId10"/>
    <p:sldId id="261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81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85C3B8"/>
              </a:solidFill>
              <a:ln w="38100">
                <a:solidFill>
                  <a:schemeClr val="bg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5C-4373-A566-C9289421496B}"/>
              </c:ext>
            </c:extLst>
          </c:dPt>
          <c:dPt>
            <c:idx val="1"/>
            <c:bubble3D val="0"/>
            <c:spPr>
              <a:solidFill>
                <a:srgbClr val="FEB849"/>
              </a:solidFill>
              <a:ln w="38100">
                <a:solidFill>
                  <a:schemeClr val="bg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65C-4373-A566-C9289421496B}"/>
              </c:ext>
            </c:extLst>
          </c:dPt>
          <c:dPt>
            <c:idx val="2"/>
            <c:bubble3D val="0"/>
            <c:spPr>
              <a:solidFill>
                <a:srgbClr val="DCA680"/>
              </a:solidFill>
              <a:ln w="38100">
                <a:solidFill>
                  <a:schemeClr val="bg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65C-4373-A566-C9289421496B}"/>
              </c:ext>
            </c:extLst>
          </c:dPt>
          <c:dPt>
            <c:idx val="3"/>
            <c:bubble3D val="0"/>
            <c:spPr>
              <a:solidFill>
                <a:srgbClr val="8DCCDB"/>
              </a:solidFill>
              <a:ln w="38100">
                <a:solidFill>
                  <a:schemeClr val="bg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65C-4373-A566-C9289421496B}"/>
              </c:ext>
            </c:extLst>
          </c:dPt>
          <c:dPt>
            <c:idx val="4"/>
            <c:bubble3D val="0"/>
            <c:spPr>
              <a:solidFill>
                <a:srgbClr val="88849D"/>
              </a:solidFill>
              <a:ln w="38100">
                <a:solidFill>
                  <a:schemeClr val="bg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65C-4373-A566-C9289421496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38100">
                <a:solidFill>
                  <a:schemeClr val="bg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8BE-4D9A-B065-A035A377B3EB}"/>
              </c:ext>
            </c:extLst>
          </c:dPt>
          <c:dLbls>
            <c:delete val="1"/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565C-4373-A566-C9289421496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8CDB93-91A1-4EA9-8D53-4FEE90C3C72C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DEFA7-DE0C-4F5B-A31E-EE6520EE28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325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222250" y="809625"/>
            <a:ext cx="7189788" cy="40449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B371A5-A6A5-4076-95C3-7F524055BF93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3454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52400" y="1343025"/>
            <a:ext cx="6443663" cy="36242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7085F3-D9D1-4FA6-8EBD-FE1281FE12EC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6857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C8627-AD18-4AD6-8B7F-A883C8A27FE6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DEA1-4878-4D9E-AE09-4F454CA3B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195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C8627-AD18-4AD6-8B7F-A883C8A27FE6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DEA1-4878-4D9E-AE09-4F454CA3B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531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C8627-AD18-4AD6-8B7F-A883C8A27FE6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DEA1-4878-4D9E-AE09-4F454CA3B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20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C8627-AD18-4AD6-8B7F-A883C8A27FE6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DEA1-4878-4D9E-AE09-4F454CA3B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706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C8627-AD18-4AD6-8B7F-A883C8A27FE6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DEA1-4878-4D9E-AE09-4F454CA3B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9407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C8627-AD18-4AD6-8B7F-A883C8A27FE6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DEA1-4878-4D9E-AE09-4F454CA3B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086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C8627-AD18-4AD6-8B7F-A883C8A27FE6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DEA1-4878-4D9E-AE09-4F454CA3B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929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C8627-AD18-4AD6-8B7F-A883C8A27FE6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DEA1-4878-4D9E-AE09-4F454CA3B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541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C8627-AD18-4AD6-8B7F-A883C8A27FE6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DEA1-4878-4D9E-AE09-4F454CA3B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302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C8627-AD18-4AD6-8B7F-A883C8A27FE6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DEA1-4878-4D9E-AE09-4F454CA3B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835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C8627-AD18-4AD6-8B7F-A883C8A27FE6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9DEA1-4878-4D9E-AE09-4F454CA3B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994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C8627-AD18-4AD6-8B7F-A883C8A27FE6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9DEA1-4878-4D9E-AE09-4F454CA3B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855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1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28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chart" Target="../charts/chart1.xml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microsoft.com/office/2007/relationships/hdphoto" Target="../media/hdphoto2.wdp"/><Relationship Id="rId9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7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6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3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1.png"/><Relationship Id="rId7" Type="http://schemas.openxmlformats.org/officeDocument/2006/relationships/image" Target="../media/image6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microsoft.com/office/2007/relationships/hdphoto" Target="../media/hdphoto1.wdp"/><Relationship Id="rId9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33472" y="518032"/>
            <a:ext cx="9076944" cy="27189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600" b="1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Программы поддержки местных инициатив в Тверской области 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4" name="Picture 2" descr="https://tverweek.com/wp-content/uploads/2016/08/PPMI.pn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6" t="26544" r="63149" b="26559"/>
          <a:stretch/>
        </p:blipFill>
        <p:spPr bwMode="auto">
          <a:xfrm>
            <a:off x="409321" y="2496501"/>
            <a:ext cx="3773979" cy="348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98" t="9840" r="27682" b="12640"/>
          <a:stretch/>
        </p:blipFill>
        <p:spPr bwMode="auto">
          <a:xfrm>
            <a:off x="771663" y="320228"/>
            <a:ext cx="1524648" cy="1746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112" y="3236975"/>
            <a:ext cx="7452359" cy="3087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764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69848" y="607892"/>
            <a:ext cx="103875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Программа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 местных инициатив  стартовала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в Тверской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 инициативе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Губернатора.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Главная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 программы состоит не только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ее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материальном эффекте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отличная возможность для жителей попробовать себя в роли лидеров, принять участие в решении первоочередных проблем.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Субсидии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областного бюджета выделяются на конкурсной основе на реализацию наиболее важных для  территорий проектов.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отбор и реализация проектов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активном участии населения, что является отличительной особенностью ППМИ.</a:t>
            </a:r>
          </a:p>
        </p:txBody>
      </p:sp>
      <p:pic>
        <p:nvPicPr>
          <p:cNvPr id="5" name="Picture 2" descr="https://tverweek.com/wp-content/uploads/2016/08/PPMI.pn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6" t="26544" r="63149" b="26559"/>
          <a:stretch/>
        </p:blipFill>
        <p:spPr bwMode="auto">
          <a:xfrm>
            <a:off x="521208" y="274320"/>
            <a:ext cx="1888075" cy="174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4" descr="Picture background"/>
          <p:cNvSpPr>
            <a:spLocks noChangeAspect="1" noChangeArrowheads="1"/>
          </p:cNvSpPr>
          <p:nvPr/>
        </p:nvSpPr>
        <p:spPr bwMode="auto">
          <a:xfrm>
            <a:off x="2816479" y="4160521"/>
            <a:ext cx="727264" cy="72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7"/>
          <a:stretch/>
        </p:blipFill>
        <p:spPr bwMode="auto">
          <a:xfrm>
            <a:off x="4224655" y="4524154"/>
            <a:ext cx="6007481" cy="165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722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/>
          <p:cNvSpPr/>
          <p:nvPr/>
        </p:nvSpPr>
        <p:spPr>
          <a:xfrm>
            <a:off x="1054571" y="2386705"/>
            <a:ext cx="2838650" cy="833971"/>
          </a:xfrm>
          <a:prstGeom prst="rect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lnSpc>
                <a:spcPct val="800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ПРОЦЕССА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350852" y="4796357"/>
            <a:ext cx="2521973" cy="817438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700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ОМСУ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7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софинансирование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7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контроль качества;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7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сохранность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8" name="Picture 14" descr="https://cdn-icons-png.flaticon.com/512/214/214342.pn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071" y="3341569"/>
            <a:ext cx="2209730" cy="220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Объект 2"/>
          <p:cNvSpPr>
            <a:spLocks noGrp="1"/>
          </p:cNvSpPr>
          <p:nvPr>
            <p:ph idx="1"/>
          </p:nvPr>
        </p:nvSpPr>
        <p:spPr>
          <a:xfrm>
            <a:off x="2260745" y="1181836"/>
            <a:ext cx="9704832" cy="646238"/>
          </a:xfrm>
          <a:ln w="28575">
            <a:solidFill>
              <a:schemeClr val="bg2">
                <a:lumMod val="90000"/>
              </a:schemeClr>
            </a:solidFill>
          </a:ln>
        </p:spPr>
        <p:txBody>
          <a:bodyPr anchor="ctr">
            <a:normAutofit/>
          </a:bodyPr>
          <a:lstStyle/>
          <a:p>
            <a:pPr marL="0" indent="0" algn="just">
              <a:lnSpc>
                <a:spcPct val="80000"/>
              </a:lnSpc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в определение приоритетов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территории 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местном уровне, развитие диалога между жителями и органами местного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20"/>
          <p:cNvSpPr>
            <a:spLocks noGrp="1"/>
          </p:cNvSpPr>
          <p:nvPr>
            <p:ph type="title"/>
          </p:nvPr>
        </p:nvSpPr>
        <p:spPr>
          <a:xfrm>
            <a:off x="1058673" y="206219"/>
            <a:ext cx="10838052" cy="975617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A88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УСЛОВИЯ УЧАСТИЯ В ПРОГРАММЕ ПОДДЕРЖКИ МЕСТНЫХ ИНИЦИАТИВ В ТВЕРСКОЙ ОБЛАСТИ</a:t>
            </a:r>
            <a:endParaRPr lang="ru-RU" sz="2400" b="1" dirty="0">
              <a:solidFill>
                <a:srgbClr val="A88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190543" y="3662894"/>
            <a:ext cx="2009230" cy="1732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ППМИ</a:t>
            </a:r>
          </a:p>
          <a:p>
            <a:pPr algn="ctr">
              <a:lnSpc>
                <a:spcPct val="80000"/>
              </a:lnSpc>
            </a:pPr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</a:t>
            </a:r>
            <a:endParaRPr lang="ru-RU" sz="24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323703" y="3329322"/>
            <a:ext cx="2573619" cy="1270525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750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</a:t>
            </a:r>
          </a:p>
          <a:p>
            <a:pPr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выбор приоритета; </a:t>
            </a:r>
          </a:p>
          <a:p>
            <a:pPr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софинансирование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участие в реализации; </a:t>
            </a:r>
          </a:p>
          <a:p>
            <a:pPr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контроль качества; </a:t>
            </a:r>
          </a:p>
          <a:p>
            <a:pPr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сохранность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309244" y="5810306"/>
            <a:ext cx="2573619" cy="633737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700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ЮР. ЛИЦА, НКО </a:t>
            </a:r>
          </a:p>
          <a:p>
            <a:pPr>
              <a:lnSpc>
                <a:spcPct val="7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софинансирование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70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неоплачиваемый вклад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054571" y="1958227"/>
            <a:ext cx="10911006" cy="3387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A8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КОНКУРСНАЯ ОСНОВА</a:t>
            </a:r>
          </a:p>
        </p:txBody>
      </p:sp>
      <p:pic>
        <p:nvPicPr>
          <p:cNvPr id="1048" name="Picture 24" descr="Команда бесплатно иконка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446" y="2279105"/>
            <a:ext cx="1065517" cy="106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/>
          <p:cNvSpPr/>
          <p:nvPr/>
        </p:nvSpPr>
        <p:spPr>
          <a:xfrm>
            <a:off x="1054571" y="3855509"/>
            <a:ext cx="269131" cy="333314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A8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трелка вправо 39"/>
          <p:cNvSpPr/>
          <p:nvPr/>
        </p:nvSpPr>
        <p:spPr>
          <a:xfrm>
            <a:off x="1023880" y="5020958"/>
            <a:ext cx="269131" cy="333314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A8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трелка вправо 40"/>
          <p:cNvSpPr/>
          <p:nvPr/>
        </p:nvSpPr>
        <p:spPr>
          <a:xfrm>
            <a:off x="993315" y="5968835"/>
            <a:ext cx="269131" cy="333314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A8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6330680" y="2385493"/>
            <a:ext cx="5634897" cy="547824"/>
          </a:xfrm>
          <a:prstGeom prst="rect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lnSpc>
                <a:spcPct val="800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СОФИНАНСИРОВАНИЯ </a:t>
            </a:r>
          </a:p>
          <a:p>
            <a:pPr algn="r">
              <a:lnSpc>
                <a:spcPct val="800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ОБЛАСТНОГО БЮДЖЕТА</a:t>
            </a:r>
          </a:p>
        </p:txBody>
      </p:sp>
      <p:pic>
        <p:nvPicPr>
          <p:cNvPr id="44" name="Picture 8" descr="https://cdn-icons-png.flaticon.com/512/1846/1846191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856" y="2431696"/>
            <a:ext cx="456864" cy="45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https://cdn-icons-png.flaticon.com/512/2228/2228506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002" y="4842865"/>
            <a:ext cx="613628" cy="61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https://cdn-icons-png.flaticon.com/512/3933/3933337.png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307" y="4975402"/>
            <a:ext cx="596900" cy="59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8" descr="https://cdn-icons-png.flaticon.com/512/6723/6723038.pn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289" y="5356164"/>
            <a:ext cx="472782" cy="47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0" descr="https://cdn-icons-png.flaticon.com/512/2750/2750857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225" y="5687750"/>
            <a:ext cx="527993" cy="52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2" descr="https://cdn-icons-png.flaticon.com/512/5525/5525624.png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637" y="5440842"/>
            <a:ext cx="527993" cy="52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6" descr="https://cdn-icons-png.flaticon.com/512/6869/6869563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584" y="5991785"/>
            <a:ext cx="663575" cy="66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https://cdn-icons-png.flaticon.com/512/2194/2194784.png"/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903" y="5801177"/>
            <a:ext cx="506102" cy="50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8" descr="https://cdn-icons-png.flaticon.com/512/2609/2609910.png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587630" y="6273428"/>
            <a:ext cx="527993" cy="52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0" descr="https://cdn-icons-png.flaticon.com/512/2960/2960617.png"/>
          <p:cNvPicPr>
            <a:picLocks noChangeAspect="1" noChangeArrowheads="1"/>
          </p:cNvPicPr>
          <p:nvPr/>
        </p:nvPicPr>
        <p:blipFill>
          <a:blip r:embed="rId1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336" y="6209731"/>
            <a:ext cx="584836" cy="58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2" descr="https://cdn-icons-png.flaticon.com/512/659/659067.png"/>
          <p:cNvPicPr>
            <a:picLocks noChangeAspect="1" noChangeArrowheads="1"/>
          </p:cNvPicPr>
          <p:nvPr/>
        </p:nvPicPr>
        <p:blipFill>
          <a:blip r:embed="rId1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217" y="5523211"/>
            <a:ext cx="465338" cy="46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6" descr="https://cdn-icons-png.flaticon.com/512/1085/1085671.png"/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697" y="2859165"/>
            <a:ext cx="597728" cy="59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https://cdn-icons-png.flaticon.com/512/230/230533.png"/>
          <p:cNvPicPr>
            <a:picLocks noChangeAspect="1" noChangeArrowheads="1"/>
          </p:cNvPicPr>
          <p:nvPr/>
        </p:nvPicPr>
        <p:blipFill>
          <a:blip r:embed="rId1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364" y="2933316"/>
            <a:ext cx="539614" cy="539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https://cdn-icons-png.flaticon.com/512/3072/3072460.png"/>
          <p:cNvPicPr>
            <a:picLocks noChangeAspect="1" noChangeArrowheads="1"/>
          </p:cNvPicPr>
          <p:nvPr/>
        </p:nvPicPr>
        <p:blipFill>
          <a:blip r:embed="rId1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449" y="2882466"/>
            <a:ext cx="541058" cy="54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4" descr="https://cdn-icons-png.flaticon.com/512/4375/4375700.png"/>
          <p:cNvPicPr>
            <a:picLocks noChangeAspect="1" noChangeArrowheads="1"/>
          </p:cNvPicPr>
          <p:nvPr/>
        </p:nvPicPr>
        <p:blipFill>
          <a:blip r:embed="rId1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888" y="3159386"/>
            <a:ext cx="673100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6" descr="https://cdn-icons-png.flaticon.com/512/860/860857.png"/>
          <p:cNvPicPr>
            <a:picLocks noChangeAspect="1" noChangeArrowheads="1"/>
          </p:cNvPicPr>
          <p:nvPr/>
        </p:nvPicPr>
        <p:blipFill>
          <a:blip r:embed="rId2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0728">
            <a:off x="4080285" y="2436703"/>
            <a:ext cx="595313" cy="59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8" descr="https://cdn-icons-png.flaticon.com/512/2554/2554952.png"/>
          <p:cNvPicPr>
            <a:picLocks noChangeAspect="1" noChangeArrowheads="1"/>
          </p:cNvPicPr>
          <p:nvPr/>
        </p:nvPicPr>
        <p:blipFill>
          <a:blip r:embed="rId21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307" y="3362736"/>
            <a:ext cx="527993" cy="52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0" descr="https://cdn-icons-png.flaticon.com/512/3279/3279032.png"/>
          <p:cNvPicPr>
            <a:picLocks noChangeAspect="1" noChangeArrowheads="1"/>
          </p:cNvPicPr>
          <p:nvPr/>
        </p:nvPicPr>
        <p:blipFill>
          <a:blip r:embed="rId2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936" y="2646266"/>
            <a:ext cx="513120" cy="51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2" descr="https://cdn-icons-png.flaticon.com/512/581/581307.png"/>
          <p:cNvPicPr>
            <a:picLocks noChangeAspect="1" noChangeArrowheads="1"/>
          </p:cNvPicPr>
          <p:nvPr/>
        </p:nvPicPr>
        <p:blipFill>
          <a:blip r:embed="rId2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048" y="3477283"/>
            <a:ext cx="527993" cy="52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https://cdn-icons-png.flaticon.com/512/7843/7843290.png"/>
          <p:cNvPicPr>
            <a:picLocks noChangeAspect="1" noChangeArrowheads="1"/>
          </p:cNvPicPr>
          <p:nvPr/>
        </p:nvPicPr>
        <p:blipFill>
          <a:blip r:embed="rId2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444" y="2298885"/>
            <a:ext cx="531784" cy="531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https://cdn-icons-png.flaticon.com/512/6402/6402577.png"/>
          <p:cNvPicPr>
            <a:picLocks noChangeAspect="1" noChangeArrowheads="1"/>
          </p:cNvPicPr>
          <p:nvPr/>
        </p:nvPicPr>
        <p:blipFill>
          <a:blip r:embed="rId2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651" y="2361841"/>
            <a:ext cx="539972" cy="53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8196FA63-D0A2-4965-A772-DC8EAD57F219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2" descr="https://tverweek.com/wp-content/uploads/2016/08/PPMI.png"/>
          <p:cNvPicPr>
            <a:picLocks noChangeAspect="1" noChangeArrowheads="1"/>
          </p:cNvPicPr>
          <p:nvPr/>
        </p:nvPicPr>
        <p:blipFill rotWithShape="1"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6" t="26544" r="63149" b="26559"/>
          <a:stretch/>
        </p:blipFill>
        <p:spPr bwMode="auto">
          <a:xfrm>
            <a:off x="324773" y="183069"/>
            <a:ext cx="1007637" cy="93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ятиугольник 23"/>
          <p:cNvSpPr/>
          <p:nvPr/>
        </p:nvSpPr>
        <p:spPr>
          <a:xfrm>
            <a:off x="1058672" y="1265405"/>
            <a:ext cx="1086106" cy="479099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A8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 rot="5400000">
            <a:off x="3840625" y="5625869"/>
            <a:ext cx="82105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ru-RU" sz="8800" dirty="0">
              <a:solidFill>
                <a:srgbClr val="FF000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 rot="5400000">
            <a:off x="4967786" y="2251903"/>
            <a:ext cx="82105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ru-RU" sz="8800" dirty="0">
              <a:solidFill>
                <a:srgbClr val="FF0000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 rot="5400000">
            <a:off x="4492272" y="2935311"/>
            <a:ext cx="82105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ru-RU" sz="88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8"/>
          <a:srcRect l="39900" t="23733" r="8125" b="20933"/>
          <a:stretch/>
        </p:blipFill>
        <p:spPr>
          <a:xfrm>
            <a:off x="6300624" y="3021797"/>
            <a:ext cx="5664953" cy="3633563"/>
          </a:xfrm>
          <a:prstGeom prst="round2DiagRect">
            <a:avLst>
              <a:gd name="adj1" fmla="val 7309"/>
              <a:gd name="adj2" fmla="val 0"/>
            </a:avLst>
          </a:prstGeom>
        </p:spPr>
      </p:pic>
    </p:spTree>
    <p:extLst>
      <p:ext uri="{BB962C8B-B14F-4D97-AF65-F5344CB8AC3E}">
        <p14:creationId xmlns:p14="http://schemas.microsoft.com/office/powerpoint/2010/main" val="296276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2" descr="https://tverweek.com/wp-content/uploads/2016/08/PPMI.pn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6" t="26544" r="63149" b="26559"/>
          <a:stretch/>
        </p:blipFill>
        <p:spPr bwMode="auto">
          <a:xfrm>
            <a:off x="496550" y="133303"/>
            <a:ext cx="1007637" cy="93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8196FA63-D0A2-4965-A772-DC8EAD57F219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00369" y="163448"/>
            <a:ext cx="109300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ПОДДЕРЖКИ МЕСТНЫХ ИНИЦИАТИВ</a:t>
            </a:r>
          </a:p>
          <a:p>
            <a:pPr algn="ctr"/>
            <a:r>
              <a:rPr lang="ru-RU" sz="2400" b="1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ТВЕРСКОЙ ОБЛАСТИ. МЕХАНИЗМ РЕАЛИЗАЦИИ</a:t>
            </a:r>
            <a:endParaRPr lang="ru-RU" sz="2400" b="1" dirty="0">
              <a:solidFill>
                <a:srgbClr val="A8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666930" y="1191491"/>
            <a:ext cx="8343351" cy="1019864"/>
          </a:xfrm>
          <a:prstGeom prst="rect">
            <a:avLst/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80000"/>
              </a:lnSpc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предложение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граждан, подготовленное на основе проектных идей и в установленном порядке внесенное в администрацию муниципального образования в целях реализации мероприятий, направленных на решение приоритетной для его жителей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00369" y="1191491"/>
            <a:ext cx="2545264" cy="1019864"/>
          </a:xfrm>
          <a:prstGeom prst="rect">
            <a:avLst/>
          </a:prstGeom>
          <a:solidFill>
            <a:schemeClr val="bg2"/>
          </a:solidFill>
          <a:ln w="38100">
            <a:solidFill>
              <a:srgbClr val="5FB5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ИНИЦИАТИВНЫЙ ПРОЕКТ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00369" y="2324961"/>
            <a:ext cx="10591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стать участником?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172042" y="2831547"/>
            <a:ext cx="2764754" cy="36400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lnSpc>
                <a:spcPct val="70000"/>
              </a:lnSpc>
            </a:pP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70000"/>
              </a:lnSpc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ЖИТЕЛИ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264513" y="5357247"/>
            <a:ext cx="2560256" cy="1039266"/>
          </a:xfrm>
          <a:prstGeom prst="rect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ШАГ</a:t>
            </a:r>
          </a:p>
          <a:p>
            <a:pPr algn="ctr">
              <a:lnSpc>
                <a:spcPct val="7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инициативы в Администрацию муниципального образования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075167" y="2835027"/>
            <a:ext cx="2924108" cy="36400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lnSpc>
                <a:spcPct val="70000"/>
              </a:lnSpc>
            </a:pP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70000"/>
              </a:lnSpc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7145103" y="2833814"/>
            <a:ext cx="4607394" cy="36412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lnSpc>
                <a:spcPct val="70000"/>
              </a:lnSpc>
            </a:pP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70000"/>
              </a:lnSpc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7243970" y="5311065"/>
            <a:ext cx="4387316" cy="1084235"/>
          </a:xfrm>
          <a:prstGeom prst="rect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ШАГ</a:t>
            </a:r>
          </a:p>
          <a:p>
            <a:pPr algn="ctr">
              <a:lnSpc>
                <a:spcPct val="7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Координация реализации проектов, в т.ч. со стороны исполнительных органов Тверской области в соответствии с типологией проекта</a:t>
            </a:r>
          </a:p>
        </p:txBody>
      </p:sp>
      <p:sp>
        <p:nvSpPr>
          <p:cNvPr id="37" name="Стрелка вправо 36"/>
          <p:cNvSpPr/>
          <p:nvPr/>
        </p:nvSpPr>
        <p:spPr>
          <a:xfrm rot="10800000" flipH="1">
            <a:off x="6834222" y="2943234"/>
            <a:ext cx="499004" cy="483994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lnSpc>
                <a:spcPct val="70000"/>
              </a:lnSpc>
            </a:pPr>
            <a:endParaRPr lang="ru-RU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трелка вправо 37"/>
          <p:cNvSpPr/>
          <p:nvPr/>
        </p:nvSpPr>
        <p:spPr>
          <a:xfrm rot="10800000" flipH="1">
            <a:off x="3747051" y="2931091"/>
            <a:ext cx="499004" cy="483994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lnSpc>
                <a:spcPct val="70000"/>
              </a:lnSpc>
            </a:pPr>
            <a:endParaRPr lang="ru-RU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264514" y="3430653"/>
            <a:ext cx="2560256" cy="665063"/>
          </a:xfrm>
          <a:prstGeom prst="rect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ШАГ</a:t>
            </a:r>
          </a:p>
          <a:p>
            <a:pPr algn="ctr">
              <a:lnSpc>
                <a:spcPct val="7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проектной идеи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264513" y="4192292"/>
            <a:ext cx="2560256" cy="1054316"/>
          </a:xfrm>
          <a:prstGeom prst="rect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ШАГ</a:t>
            </a:r>
          </a:p>
          <a:p>
            <a:pPr algn="ctr">
              <a:lnSpc>
                <a:spcPct val="7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собрания граждан по выбору проекта (-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(опросы, анкетирование)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180795" y="3430653"/>
            <a:ext cx="2708055" cy="833780"/>
          </a:xfrm>
          <a:prstGeom prst="rect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ШАГ</a:t>
            </a:r>
          </a:p>
          <a:p>
            <a:pPr algn="ctr">
              <a:lnSpc>
                <a:spcPct val="7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итогового собрания с жителями по выбору проектов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180794" y="4469817"/>
            <a:ext cx="2708055" cy="660529"/>
          </a:xfrm>
          <a:prstGeom prst="rect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ШАГ</a:t>
            </a:r>
          </a:p>
          <a:p>
            <a:pPr algn="ctr">
              <a:lnSpc>
                <a:spcPct val="7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проектно-сметной документации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180793" y="5311065"/>
            <a:ext cx="2708056" cy="1085447"/>
          </a:xfrm>
          <a:prstGeom prst="rect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ШАГ</a:t>
            </a:r>
          </a:p>
          <a:p>
            <a:pPr algn="ctr">
              <a:lnSpc>
                <a:spcPct val="7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заявки на участие в конкурсном отборе и предоставление в Минфин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250732" y="3429440"/>
            <a:ext cx="4380555" cy="633854"/>
          </a:xfrm>
          <a:prstGeom prst="rect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ШАГ</a:t>
            </a:r>
          </a:p>
          <a:p>
            <a:pPr algn="ctr">
              <a:lnSpc>
                <a:spcPct val="7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заявок на участие в конкурсном отборе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7243970" y="4190525"/>
            <a:ext cx="4387315" cy="993309"/>
          </a:xfrm>
          <a:prstGeom prst="rect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ШАГ</a:t>
            </a:r>
          </a:p>
          <a:p>
            <a:pPr algn="ctr">
              <a:lnSpc>
                <a:spcPct val="7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конкурсного отбора и вынесение распределения поддержки из областного бюджета на заседание Правительства Тверской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4150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94"/>
          <a:stretch/>
        </p:blipFill>
        <p:spPr>
          <a:xfrm>
            <a:off x="1006143" y="1482812"/>
            <a:ext cx="10758616" cy="4720280"/>
          </a:xfrm>
          <a:prstGeom prst="round2DiagRect">
            <a:avLst>
              <a:gd name="adj1" fmla="val 40648"/>
              <a:gd name="adj2" fmla="val 0"/>
            </a:avLst>
          </a:prstGeom>
        </p:spPr>
      </p:pic>
      <p:pic>
        <p:nvPicPr>
          <p:cNvPr id="5" name="Picture 2" descr="https://tverweek.com/wp-content/uploads/2016/08/PPMI.pn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6" t="26544" r="63149" b="26559"/>
          <a:stretch/>
        </p:blipFill>
        <p:spPr bwMode="auto">
          <a:xfrm>
            <a:off x="734294" y="270463"/>
            <a:ext cx="1007637" cy="93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337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5541" t="26547" r="8581" b="17838"/>
          <a:stretch/>
        </p:blipFill>
        <p:spPr>
          <a:xfrm>
            <a:off x="682612" y="1087471"/>
            <a:ext cx="11024337" cy="523514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33384" y="421843"/>
            <a:ext cx="100913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КОНКУРСНОЙ ДОКУМЕНТАЦИИ ПО ПРОЕКТАМ ППМИ</a:t>
            </a:r>
            <a:endParaRPr lang="ru-RU" sz="2400" b="1" dirty="0">
              <a:solidFill>
                <a:srgbClr val="A8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s://tverweek.com/wp-content/uploads/2016/08/PPMI.pn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6" t="26544" r="63149" b="26559"/>
          <a:stretch/>
        </p:blipFill>
        <p:spPr bwMode="auto">
          <a:xfrm>
            <a:off x="487159" y="157344"/>
            <a:ext cx="1007637" cy="93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407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5541" t="29670" r="8783" b="21802"/>
          <a:stretch/>
        </p:blipFill>
        <p:spPr>
          <a:xfrm>
            <a:off x="896077" y="1487647"/>
            <a:ext cx="10920685" cy="453904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71136" y="298240"/>
            <a:ext cx="101243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КОНКУРСНОЙ ДОКУМЕНТАЦИИ ПО ПРОЕКТАМ ППМИ   (продолжение)                </a:t>
            </a:r>
            <a:endParaRPr lang="ru-RU" sz="2400" b="1" dirty="0">
              <a:solidFill>
                <a:srgbClr val="A8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s://tverweek.com/wp-content/uploads/2016/08/PPMI.pn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6" t="26544" r="63149" b="26559"/>
          <a:stretch/>
        </p:blipFill>
        <p:spPr bwMode="auto">
          <a:xfrm>
            <a:off x="561753" y="199110"/>
            <a:ext cx="1007637" cy="93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719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8196FA63-D0A2-4965-A772-DC8EAD57F219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000369" y="163448"/>
            <a:ext cx="110037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ПРЕДПОСЫЛКИ РЕАЛИЗАЦИИ ШКОЛЬНОГО ИНИЦИАТИВНОГО БЮДЖЕТИРОВАНИЯ</a:t>
            </a:r>
            <a:endParaRPr lang="ru-RU" sz="2400" b="1" dirty="0">
              <a:solidFill>
                <a:srgbClr val="A8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85279" y="3387012"/>
            <a:ext cx="1688842" cy="1688842"/>
          </a:xfrm>
          <a:prstGeom prst="rect">
            <a:avLst/>
          </a:prstGeom>
        </p:spPr>
      </p:pic>
      <p:graphicFrame>
        <p:nvGraphicFramePr>
          <p:cNvPr id="22" name="Диаграмма 21"/>
          <p:cNvGraphicFramePr/>
          <p:nvPr>
            <p:extLst/>
          </p:nvPr>
        </p:nvGraphicFramePr>
        <p:xfrm>
          <a:off x="3622713" y="1860122"/>
          <a:ext cx="5759061" cy="4748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4" name="Рисунок 23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48068" y="4926454"/>
            <a:ext cx="1613076" cy="161307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31177" y="6238959"/>
            <a:ext cx="45265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Традиции ученического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75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детских коллективах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-190240" y="4809786"/>
            <a:ext cx="45265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Самостоятельность руководителей </a:t>
            </a:r>
          </a:p>
          <a:p>
            <a:pPr algn="r">
              <a:lnSpc>
                <a:spcPct val="75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организаций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81739" y="2997748"/>
            <a:ext cx="1772867" cy="1772867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21293" y="1589263"/>
            <a:ext cx="1482251" cy="148225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-5275" y="1807377"/>
            <a:ext cx="4526568" cy="717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5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 разработки и реализации социальных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 </a:t>
            </a:r>
          </a:p>
          <a:p>
            <a:pPr algn="r">
              <a:lnSpc>
                <a:spcPct val="75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молодежи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753724" y="1447607"/>
            <a:ext cx="1872164" cy="187216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266828" y="2525484"/>
            <a:ext cx="4526568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Общественно-государственное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75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49889" y="3061868"/>
            <a:ext cx="1789307" cy="1789307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670286" y="4788360"/>
            <a:ext cx="3907408" cy="302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проект</a:t>
            </a: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54193" y="5090622"/>
            <a:ext cx="1284740" cy="128474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162811" y="6402991"/>
            <a:ext cx="450495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5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грамотности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79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3"/>
          <p:cNvSpPr txBox="1">
            <a:spLocks noChangeArrowheads="1"/>
          </p:cNvSpPr>
          <p:nvPr/>
        </p:nvSpPr>
        <p:spPr bwMode="auto">
          <a:xfrm>
            <a:off x="1000369" y="105476"/>
            <a:ext cx="10846031" cy="1070054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ru-RU"/>
            </a:defPPr>
            <a:lvl1pPr algn="ctr" eaLnBrk="0" hangingPunct="0">
              <a:defRPr sz="2000" b="1" cap="all">
                <a:solidFill>
                  <a:srgbClr val="A88000"/>
                </a:solidFill>
                <a:latin typeface="Times New Roman" pitchFamily="18" charset="0"/>
                <a:cs typeface="Times New Roman" pitchFamily="18" charset="0"/>
              </a:defRPr>
            </a:lvl1pPr>
            <a:lvl2pPr algn="ctr" eaLnBrk="0" hangingPunct="0">
              <a:defRPr sz="4400">
                <a:latin typeface="Calibri" pitchFamily="34" charset="0"/>
              </a:defRPr>
            </a:lvl2pPr>
            <a:lvl3pPr algn="ctr" eaLnBrk="0" hangingPunct="0">
              <a:defRPr sz="4400">
                <a:latin typeface="Calibri" pitchFamily="34" charset="0"/>
              </a:defRPr>
            </a:lvl3pPr>
            <a:lvl4pPr algn="ctr" eaLnBrk="0" hangingPunct="0">
              <a:defRPr sz="4400">
                <a:latin typeface="Calibri" pitchFamily="34" charset="0"/>
              </a:defRPr>
            </a:lvl4pPr>
            <a:lvl5pPr algn="ctr" eaLnBrk="0" hangingPunct="0">
              <a:defRPr sz="4400">
                <a:latin typeface="Calibri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A88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ПРОГРАММА </a:t>
            </a:r>
            <a:r>
              <a:rPr kumimoji="0" lang="ru-RU" altLang="ru-RU" sz="2400" b="1" i="0" u="none" strike="noStrike" kern="1200" cap="all" spc="0" normalizeH="0" baseline="0" noProof="0" dirty="0">
                <a:ln>
                  <a:noFill/>
                </a:ln>
                <a:solidFill>
                  <a:srgbClr val="A88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ПОДДЕРЖКИ ШКОЛЬНЫХ </a:t>
            </a:r>
            <a:r>
              <a:rPr kumimoji="0" lang="ru-RU" alt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A88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ИНИЦИАТИВ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1200" cap="all" spc="0" normalizeH="0" baseline="0" noProof="0" dirty="0" smtClean="0">
                <a:ln>
                  <a:noFill/>
                </a:ln>
                <a:solidFill>
                  <a:srgbClr val="A88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МЕХАНИЗМ РЕАЛИЗАЦИИ</a:t>
            </a:r>
            <a:endParaRPr kumimoji="0" lang="ru-RU" altLang="ru-RU" sz="2400" b="1" i="0" u="none" strike="noStrike" kern="1200" cap="all" spc="0" normalizeH="0" baseline="0" noProof="0" dirty="0">
              <a:ln>
                <a:noFill/>
              </a:ln>
              <a:solidFill>
                <a:srgbClr val="A88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0" r="100000"/>
                    </a14:imgEffect>
                  </a14:imgLayer>
                </a14:imgProps>
              </a:ext>
            </a:extLst>
          </a:blip>
          <a:srcRect t="41972" b="32813"/>
          <a:stretch/>
        </p:blipFill>
        <p:spPr>
          <a:xfrm>
            <a:off x="1000368" y="1035478"/>
            <a:ext cx="10846031" cy="1592798"/>
          </a:xfrm>
          <a:prstGeom prst="rect">
            <a:avLst/>
          </a:prstGeom>
        </p:spPr>
      </p:pic>
      <p:sp>
        <p:nvSpPr>
          <p:cNvPr id="31" name="Овал 30"/>
          <p:cNvSpPr/>
          <p:nvPr/>
        </p:nvSpPr>
        <p:spPr>
          <a:xfrm>
            <a:off x="3141653" y="1346084"/>
            <a:ext cx="720000" cy="72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" name="Овал 6"/>
          <p:cNvSpPr/>
          <p:nvPr/>
        </p:nvSpPr>
        <p:spPr>
          <a:xfrm>
            <a:off x="1578395" y="1858340"/>
            <a:ext cx="720000" cy="720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00367" y="1554577"/>
            <a:ext cx="892022" cy="892022"/>
          </a:xfrm>
          <a:prstGeom prst="rect">
            <a:avLst/>
          </a:prstGeom>
        </p:spPr>
      </p:pic>
      <p:sp>
        <p:nvSpPr>
          <p:cNvPr id="32" name="Овал 31"/>
          <p:cNvSpPr/>
          <p:nvPr/>
        </p:nvSpPr>
        <p:spPr>
          <a:xfrm>
            <a:off x="5146991" y="1858340"/>
            <a:ext cx="720000" cy="7200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3" name="Овал 32"/>
          <p:cNvSpPr/>
          <p:nvPr/>
        </p:nvSpPr>
        <p:spPr>
          <a:xfrm>
            <a:off x="7323899" y="1307390"/>
            <a:ext cx="720000" cy="72000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4" name="Овал 33"/>
          <p:cNvSpPr/>
          <p:nvPr/>
        </p:nvSpPr>
        <p:spPr>
          <a:xfrm>
            <a:off x="9485664" y="1854900"/>
            <a:ext cx="720000" cy="72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5" name="Овал 34"/>
          <p:cNvSpPr/>
          <p:nvPr/>
        </p:nvSpPr>
        <p:spPr>
          <a:xfrm>
            <a:off x="11206572" y="1307390"/>
            <a:ext cx="720000" cy="720000"/>
          </a:xfrm>
          <a:prstGeom prst="ellipse">
            <a:avLst/>
          </a:prstGeom>
          <a:solidFill>
            <a:srgbClr val="D8F0E5"/>
          </a:solidFill>
          <a:ln w="76200">
            <a:solidFill>
              <a:srgbClr val="5ABE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5ABE8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95243" y="1175530"/>
            <a:ext cx="851860" cy="851860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7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740409" y="1175530"/>
            <a:ext cx="870425" cy="870425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80158" y="1565816"/>
            <a:ext cx="960277" cy="960277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793832" y="1170047"/>
            <a:ext cx="661830" cy="66183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6753220" flipV="1">
            <a:off x="2139342" y="1621857"/>
            <a:ext cx="1455971" cy="141195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3612835" flipH="1" flipV="1">
            <a:off x="3632136" y="799944"/>
            <a:ext cx="1455971" cy="1411954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6753220" flipV="1">
            <a:off x="5733780" y="1621858"/>
            <a:ext cx="1455971" cy="141195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6753220" flipV="1">
            <a:off x="10065845" y="1621858"/>
            <a:ext cx="1455971" cy="141195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3612835" flipH="1" flipV="1">
            <a:off x="7932703" y="792848"/>
            <a:ext cx="1455971" cy="1411954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08063" y="1569503"/>
            <a:ext cx="877096" cy="877096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1000368" y="2760136"/>
            <a:ext cx="2231484" cy="40128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</a:t>
            </a:r>
          </a:p>
          <a:p>
            <a:pPr>
              <a:lnSpc>
                <a:spcPct val="80000"/>
              </a:lnSpc>
            </a:pP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ученики 8-11 классов</a:t>
            </a:r>
          </a:p>
          <a:p>
            <a:pPr>
              <a:lnSpc>
                <a:spcPct val="80000"/>
              </a:lnSpc>
            </a:pPr>
            <a:endParaRPr lang="ru-RU" sz="5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формирование инициативы и проектной идеи</a:t>
            </a:r>
          </a:p>
          <a:p>
            <a:pPr>
              <a:lnSpc>
                <a:spcPct val="80000"/>
              </a:lnSpc>
            </a:pPr>
            <a:endParaRPr lang="ru-RU" sz="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подготовка проекта и вынесение на голосование на уровне школы</a:t>
            </a:r>
          </a:p>
          <a:p>
            <a:pPr>
              <a:lnSpc>
                <a:spcPct val="80000"/>
              </a:lnSpc>
            </a:pPr>
            <a:endParaRPr lang="ru-RU" sz="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определение проекта-победителя на уровне школы</a:t>
            </a:r>
          </a:p>
          <a:p>
            <a:pPr>
              <a:lnSpc>
                <a:spcPct val="80000"/>
              </a:lnSpc>
            </a:pPr>
            <a:endParaRPr lang="ru-RU" sz="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направление проекта-победителя в ОМСУ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294975" y="2760136"/>
            <a:ext cx="1553472" cy="40128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ОМСУ</a:t>
            </a:r>
          </a:p>
          <a:p>
            <a:pPr algn="just"/>
            <a:endParaRPr lang="ru-RU" sz="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отбор проектов на муниципаль-</a:t>
            </a: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 уровне</a:t>
            </a:r>
          </a:p>
          <a:p>
            <a:pPr>
              <a:lnSpc>
                <a:spcPct val="80000"/>
              </a:lnSpc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направление проектов-победителей на конкурсный отбор в Минфин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911570" y="2760136"/>
            <a:ext cx="1553025" cy="40128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</a:t>
            </a:r>
          </a:p>
          <a:p>
            <a:pPr algn="just"/>
            <a:endParaRPr lang="ru-RU" sz="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проведение конкурсного отбора на региональном уровне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531670" y="2760136"/>
            <a:ext cx="1761726" cy="40128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ПТО</a:t>
            </a:r>
          </a:p>
          <a:p>
            <a:pPr algn="just"/>
            <a:endParaRPr lang="ru-RU" sz="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распределение иных МБТ по МО по результатам конкурсного отбора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8360472" y="2770421"/>
            <a:ext cx="1762325" cy="40025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</a:t>
            </a:r>
          </a:p>
          <a:p>
            <a:pPr algn="just"/>
            <a:endParaRPr lang="ru-RU" sz="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заключение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контрактов;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endParaRPr lang="ru-RU" sz="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реализация проектов;</a:t>
            </a:r>
          </a:p>
          <a:p>
            <a:pPr>
              <a:lnSpc>
                <a:spcPct val="80000"/>
              </a:lnSpc>
            </a:pPr>
            <a:endParaRPr lang="ru-RU" sz="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приемка работ совместно с инициаторами проекта;</a:t>
            </a:r>
          </a:p>
          <a:p>
            <a:pPr>
              <a:lnSpc>
                <a:spcPct val="80000"/>
              </a:lnSpc>
            </a:pPr>
            <a:endParaRPr lang="ru-RU" sz="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торжественное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открытие;</a:t>
            </a:r>
          </a:p>
          <a:p>
            <a:pPr>
              <a:lnSpc>
                <a:spcPct val="80000"/>
              </a:lnSpc>
            </a:pPr>
            <a:endParaRPr lang="ru-RU" sz="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направление документации о выполнении работ в ОМСУ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0200302" y="2770421"/>
            <a:ext cx="1685662" cy="1759049"/>
          </a:xfrm>
          <a:prstGeom prst="rect">
            <a:avLst/>
          </a:prstGeom>
          <a:solidFill>
            <a:srgbClr val="D8F0E5"/>
          </a:solidFill>
          <a:ln w="19050">
            <a:solidFill>
              <a:srgbClr val="5ABE8E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ОМСУ</a:t>
            </a:r>
          </a:p>
          <a:p>
            <a:pPr algn="just"/>
            <a:endParaRPr lang="ru-RU" sz="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отправка документации в Минфин для получения иных МБТ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10200302" y="4671615"/>
            <a:ext cx="1685662" cy="2101325"/>
          </a:xfrm>
          <a:prstGeom prst="rect">
            <a:avLst/>
          </a:prstGeom>
          <a:solidFill>
            <a:srgbClr val="D8F0E5"/>
          </a:solidFill>
          <a:ln w="19050">
            <a:solidFill>
              <a:srgbClr val="5ABE8E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80000"/>
              </a:lnSpc>
            </a:pPr>
            <a:endParaRPr lang="ru-RU" sz="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</a:t>
            </a:r>
          </a:p>
          <a:p>
            <a:pPr>
              <a:lnSpc>
                <a:spcPct val="80000"/>
              </a:lnSpc>
            </a:pPr>
            <a:endParaRPr lang="ru-RU" sz="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перечисление иных МБТ в бюджет муниципа-</a:t>
            </a:r>
          </a:p>
          <a:p>
            <a:pPr>
              <a:lnSpc>
                <a:spcPct val="80000"/>
              </a:lnSpc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льного образования</a:t>
            </a:r>
          </a:p>
        </p:txBody>
      </p:sp>
      <p:sp>
        <p:nvSpPr>
          <p:cNvPr id="40" name="Номер слайда 3"/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96FA63-D0A2-4965-A772-DC8EAD57F219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050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8196FA63-D0A2-4965-A772-DC8EAD57F219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000370" y="163448"/>
            <a:ext cx="103439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ИСПОЛЬЗОВАНИЯ ПРАКТИК ИНИЦИАТИВНОГО БЮДЖЕТИРОВАНИЯ КАК МЕХАНИЗМА ФОРМИРОВАНИЯ БЮДЖЕТНОЙ ГРАМОТНОСТИ </a:t>
            </a:r>
            <a:endParaRPr lang="ru-RU" sz="2400" b="1" dirty="0">
              <a:solidFill>
                <a:srgbClr val="A8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36439" y="1581781"/>
            <a:ext cx="3282382" cy="833971"/>
          </a:xfrm>
          <a:prstGeom prst="rect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lnSpc>
                <a:spcPct val="800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136439" y="2637143"/>
            <a:ext cx="3282382" cy="1149766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менталитета граждан, включение в общественную жизнь, воспитание </a:t>
            </a:r>
          </a:p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ответственности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899786" y="1581781"/>
            <a:ext cx="3282382" cy="833971"/>
          </a:xfrm>
          <a:prstGeom prst="rect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lnSpc>
                <a:spcPct val="800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663133" y="1581781"/>
            <a:ext cx="3282382" cy="833971"/>
          </a:xfrm>
          <a:prstGeom prst="rect">
            <a:avLst/>
          </a:prstGeom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lnSpc>
                <a:spcPct val="80000"/>
              </a:lnSpc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УПРАВЛЕНЧЕСКИЕ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Picture 24" descr="Команда бесплатно иконка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369" y="1117555"/>
            <a:ext cx="1533779" cy="153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" descr="https://cdn-icons-png.flaticon.com/512/1846/1846191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047" y="1439111"/>
            <a:ext cx="1051987" cy="105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379297" y="1370842"/>
            <a:ext cx="1275063" cy="1275063"/>
          </a:xfrm>
          <a:prstGeom prst="rect">
            <a:avLst/>
          </a:prstGeom>
          <a:noFill/>
        </p:spPr>
      </p:pic>
      <p:sp>
        <p:nvSpPr>
          <p:cNvPr id="37" name="Прямоугольник 36"/>
          <p:cNvSpPr/>
          <p:nvPr/>
        </p:nvSpPr>
        <p:spPr>
          <a:xfrm>
            <a:off x="1136439" y="3934409"/>
            <a:ext cx="3282382" cy="1219482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Вовлечение граждан </a:t>
            </a:r>
          </a:p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бизнеса в </a:t>
            </a:r>
          </a:p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софинансирование и </a:t>
            </a:r>
          </a:p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реализации </a:t>
            </a:r>
          </a:p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136439" y="5299956"/>
            <a:ext cx="3282382" cy="965791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</a:p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демократических </a:t>
            </a:r>
          </a:p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процедур </a:t>
            </a:r>
          </a:p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систему управления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4899786" y="2642927"/>
            <a:ext cx="3282382" cy="842530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lnSpc>
                <a:spcPct val="75000"/>
              </a:lnSpc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Приоритизация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вопросов местного </a:t>
            </a:r>
          </a:p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899786" y="3563232"/>
            <a:ext cx="3282382" cy="848314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Дополнительный </a:t>
            </a:r>
          </a:p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ресурс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4899786" y="4489321"/>
            <a:ext cx="3282382" cy="848314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</a:t>
            </a:r>
          </a:p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средств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8663133" y="2644303"/>
            <a:ext cx="3282382" cy="841153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управления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8662862" y="4483351"/>
            <a:ext cx="3282382" cy="848314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бюджетной грамотности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8663133" y="3563232"/>
            <a:ext cx="3282382" cy="848314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новых </a:t>
            </a:r>
          </a:p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 работы с инициативами 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899786" y="5417433"/>
            <a:ext cx="3282382" cy="848314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Эффективный общественный контроль и бережная эксплуатация </a:t>
            </a:r>
          </a:p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созданных объектов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6055" y="-28445"/>
            <a:ext cx="1485194" cy="1485194"/>
          </a:xfrm>
          <a:prstGeom prst="rect">
            <a:avLst/>
          </a:prstGeom>
        </p:spPr>
      </p:pic>
      <p:sp>
        <p:nvSpPr>
          <p:cNvPr id="39" name="Прямоугольник 38"/>
          <p:cNvSpPr/>
          <p:nvPr/>
        </p:nvSpPr>
        <p:spPr>
          <a:xfrm>
            <a:off x="8662862" y="5423171"/>
            <a:ext cx="3282382" cy="848314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новых управленческих кадров</a:t>
            </a:r>
          </a:p>
          <a:p>
            <a:pPr algn="r">
              <a:lnSpc>
                <a:spcPct val="75000"/>
              </a:lnSpc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80413" y="4036150"/>
            <a:ext cx="1064902" cy="1016000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36439" y="2797399"/>
            <a:ext cx="923270" cy="923270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80413" y="5299956"/>
            <a:ext cx="940076" cy="940076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95169" y="2673924"/>
            <a:ext cx="780535" cy="780535"/>
          </a:xfrm>
          <a:prstGeom prst="rect">
            <a:avLst/>
          </a:prstGeom>
          <a:noFill/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672352">
            <a:off x="4907770" y="3492149"/>
            <a:ext cx="990479" cy="990479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022216" y="4546468"/>
            <a:ext cx="753488" cy="753488"/>
          </a:xfrm>
          <a:prstGeom prst="rect">
            <a:avLst/>
          </a:prstGeom>
          <a:noFill/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95169" y="5568026"/>
            <a:ext cx="697721" cy="697721"/>
          </a:xfrm>
          <a:prstGeom prst="rect">
            <a:avLst/>
          </a:prstGeom>
          <a:noFill/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38810" y="2668207"/>
            <a:ext cx="813721" cy="813721"/>
          </a:xfrm>
          <a:prstGeom prst="rect">
            <a:avLst/>
          </a:prstGeom>
          <a:noFill/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85991" y="3581373"/>
            <a:ext cx="801133" cy="801133"/>
          </a:xfrm>
          <a:prstGeom prst="rect">
            <a:avLst/>
          </a:prstGeom>
          <a:noFill/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1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79595" y="4509934"/>
            <a:ext cx="807529" cy="807529"/>
          </a:xfrm>
          <a:prstGeom prst="rect">
            <a:avLst/>
          </a:prstGeom>
          <a:noFill/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738810" y="5417433"/>
            <a:ext cx="848314" cy="8483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759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5519" t="30592" r="30476" b="10871"/>
          <a:stretch/>
        </p:blipFill>
        <p:spPr>
          <a:xfrm>
            <a:off x="284167" y="1535186"/>
            <a:ext cx="5915296" cy="4426117"/>
          </a:xfrm>
          <a:prstGeom prst="round2DiagRect">
            <a:avLst>
              <a:gd name="adj1" fmla="val 8559"/>
              <a:gd name="adj2" fmla="val 0"/>
            </a:avLst>
          </a:prstGeom>
        </p:spPr>
      </p:pic>
      <p:sp>
        <p:nvSpPr>
          <p:cNvPr id="5" name="Прямоугольник 4"/>
          <p:cNvSpPr/>
          <p:nvPr/>
        </p:nvSpPr>
        <p:spPr>
          <a:xfrm>
            <a:off x="2013358" y="192103"/>
            <a:ext cx="97060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ИНФОРМАЦИОННОЕ СОПРВОЖДЕНИЕ ППМИ  - автоматизированная </a:t>
            </a:r>
            <a:r>
              <a:rPr lang="ru-RU" sz="2200" b="1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система </a:t>
            </a:r>
            <a:r>
              <a:rPr lang="ru-RU" sz="2200" b="1" dirty="0" smtClean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Министерства </a:t>
            </a:r>
            <a:r>
              <a:rPr lang="ru-RU" sz="2200" b="1" dirty="0">
                <a:solidFill>
                  <a:srgbClr val="A8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Тверской области</a:t>
            </a:r>
          </a:p>
        </p:txBody>
      </p:sp>
      <p:pic>
        <p:nvPicPr>
          <p:cNvPr id="6" name="Picture 2" descr="https://tverweek.com/wp-content/uploads/2016/08/PPMI.pn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6" t="26544" r="63149" b="26559"/>
          <a:stretch/>
        </p:blipFill>
        <p:spPr bwMode="auto">
          <a:xfrm>
            <a:off x="637254" y="257833"/>
            <a:ext cx="1007637" cy="93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70872" t="34740" r="8417" b="32355"/>
          <a:stretch/>
        </p:blipFill>
        <p:spPr>
          <a:xfrm>
            <a:off x="6397616" y="1221024"/>
            <a:ext cx="1901278" cy="16991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l="75826" t="13212" r="8393" b="72600"/>
          <a:stretch/>
        </p:blipFill>
        <p:spPr>
          <a:xfrm>
            <a:off x="4089633" y="5276675"/>
            <a:ext cx="1923989" cy="9731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l="71330" t="29023" r="9197" b="50060"/>
          <a:stretch/>
        </p:blipFill>
        <p:spPr>
          <a:xfrm>
            <a:off x="6363413" y="3179654"/>
            <a:ext cx="2065147" cy="14315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/>
          <a:srcRect l="71284" t="31712" r="8783" b="47267"/>
          <a:stretch/>
        </p:blipFill>
        <p:spPr>
          <a:xfrm>
            <a:off x="6379865" y="5138284"/>
            <a:ext cx="2048695" cy="116977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/>
          <a:srcRect l="71148" t="25706" r="8717" b="34054"/>
          <a:stretch/>
        </p:blipFill>
        <p:spPr>
          <a:xfrm>
            <a:off x="10030486" y="1065111"/>
            <a:ext cx="1673169" cy="188091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9"/>
          <a:srcRect l="71203" t="28742" r="8730" b="30657"/>
          <a:stretch/>
        </p:blipFill>
        <p:spPr>
          <a:xfrm>
            <a:off x="8558226" y="2914435"/>
            <a:ext cx="1688310" cy="192137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0"/>
          <a:srcRect l="71380" t="39279" r="8754" b="18198"/>
          <a:stretch/>
        </p:blipFill>
        <p:spPr>
          <a:xfrm>
            <a:off x="10223156" y="4256074"/>
            <a:ext cx="1795849" cy="216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298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520</Words>
  <Application>Microsoft Office PowerPoint</Application>
  <PresentationFormat>Широкоэкранный</PresentationFormat>
  <Paragraphs>161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УСЛОВИЯ УЧАСТИЯ В ПРОГРАММЕ ПОДДЕРЖКИ МЕСТНЫХ ИНИЦИАТИВ В ТВЕРСКОЙ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MURATOVA</dc:creator>
  <cp:lastModifiedBy>MURATOVA</cp:lastModifiedBy>
  <cp:revision>13</cp:revision>
  <dcterms:created xsi:type="dcterms:W3CDTF">2026-07-27T09:39:24Z</dcterms:created>
  <dcterms:modified xsi:type="dcterms:W3CDTF">2026-08-12T15:12:19Z</dcterms:modified>
</cp:coreProperties>
</file>