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12192000" cy="6858000"/>
  <p:notesSz cx="997902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CDD"/>
    <a:srgbClr val="FCEBE0"/>
    <a:srgbClr val="C3D69B"/>
    <a:srgbClr val="FFFFCC"/>
    <a:srgbClr val="DCE6F2"/>
    <a:srgbClr val="FAC090"/>
    <a:srgbClr val="A1B5CB"/>
    <a:srgbClr val="E6E0EC"/>
    <a:srgbClr val="D9D9D9"/>
    <a:srgbClr val="D2B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0139" autoAdjust="0"/>
  </p:normalViewPr>
  <p:slideViewPr>
    <p:cSldViewPr snapToGrid="0">
      <p:cViewPr varScale="1">
        <p:scale>
          <a:sx n="104" d="100"/>
          <a:sy n="104" d="100"/>
        </p:scale>
        <p:origin x="12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4085" cy="343860"/>
          </a:xfrm>
          <a:prstGeom prst="rect">
            <a:avLst/>
          </a:prstGeom>
        </p:spPr>
        <p:txBody>
          <a:bodyPr vert="horz" lIns="91930" tIns="45965" rIns="91930" bIns="459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51753" y="1"/>
            <a:ext cx="4325678" cy="343860"/>
          </a:xfrm>
          <a:prstGeom prst="rect">
            <a:avLst/>
          </a:prstGeom>
        </p:spPr>
        <p:txBody>
          <a:bodyPr vert="horz" lIns="91930" tIns="45965" rIns="91930" bIns="45965" rtlCol="0"/>
          <a:lstStyle>
            <a:lvl1pPr algn="r">
              <a:defRPr sz="1200"/>
            </a:lvl1pPr>
          </a:lstStyle>
          <a:p>
            <a:fld id="{58092F09-7C54-450D-B775-3385E4BDF876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141"/>
            <a:ext cx="4324085" cy="343859"/>
          </a:xfrm>
          <a:prstGeom prst="rect">
            <a:avLst/>
          </a:prstGeom>
        </p:spPr>
        <p:txBody>
          <a:bodyPr vert="horz" lIns="91930" tIns="45965" rIns="91930" bIns="459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51753" y="6514141"/>
            <a:ext cx="4325678" cy="343859"/>
          </a:xfrm>
          <a:prstGeom prst="rect">
            <a:avLst/>
          </a:prstGeom>
        </p:spPr>
        <p:txBody>
          <a:bodyPr vert="horz" lIns="91930" tIns="45965" rIns="91930" bIns="45965" rtlCol="0" anchor="b"/>
          <a:lstStyle>
            <a:lvl1pPr algn="r">
              <a:defRPr sz="1200"/>
            </a:lvl1pPr>
          </a:lstStyle>
          <a:p>
            <a:fld id="{6BA439AC-E9E0-439C-B26F-46532E37B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59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" y="819150"/>
            <a:ext cx="7177088" cy="403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759019" y="5116421"/>
            <a:ext cx="6071788" cy="48469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877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78" name="PlaceHolder 4"/>
          <p:cNvSpPr>
            <a:spLocks noGrp="1"/>
          </p:cNvSpPr>
          <p:nvPr>
            <p:ph type="dt" idx="58"/>
          </p:nvPr>
        </p:nvSpPr>
        <p:spPr>
          <a:xfrm>
            <a:off x="4296046" y="1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79" name="PlaceHolder 5"/>
          <p:cNvSpPr>
            <a:spLocks noGrp="1"/>
          </p:cNvSpPr>
          <p:nvPr>
            <p:ph type="ftr" idx="59"/>
          </p:nvPr>
        </p:nvSpPr>
        <p:spPr>
          <a:xfrm>
            <a:off x="0" y="10233202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80" name="PlaceHolder 6"/>
          <p:cNvSpPr>
            <a:spLocks noGrp="1"/>
          </p:cNvSpPr>
          <p:nvPr>
            <p:ph type="sldNum" idx="60"/>
          </p:nvPr>
        </p:nvSpPr>
        <p:spPr>
          <a:xfrm>
            <a:off x="4296046" y="10233202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85EA0FA8-FC71-4098-B43D-7F5023B086EE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88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955246" y="9441126"/>
            <a:ext cx="3021300" cy="49480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6" tIns="46443" rIns="92886" bIns="46443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460798">
              <a:defRPr/>
            </a:pPr>
            <a:fld id="{3FC9E226-5BD0-43AE-889F-7D4A465A102C}" type="slidenum">
              <a:rPr lang="ru-RU" altLang="ru-RU">
                <a:solidFill>
                  <a:srgbClr val="000000"/>
                </a:solidFill>
                <a:ea typeface="DejaVu Sans"/>
                <a:cs typeface="DejaVu Sans"/>
              </a:rPr>
              <a:pPr algn="r" defTabSz="460798">
                <a:defRPr/>
              </a:pPr>
              <a:t>1</a:t>
            </a:fld>
            <a:endParaRPr lang="ru-RU" altLang="ru-RU" dirty="0">
              <a:solidFill>
                <a:prstClr val="black"/>
              </a:solidFill>
              <a:ea typeface="DejaVu Sans"/>
              <a:cs typeface="DejaVu Sans"/>
            </a:endParaRPr>
          </a:p>
        </p:txBody>
      </p:sp>
      <p:sp>
        <p:nvSpPr>
          <p:cNvPr id="29699" name="PlaceHolder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3038" y="741363"/>
            <a:ext cx="6634162" cy="3732212"/>
          </a:xfrm>
          <a:ln/>
        </p:spPr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98457" y="4722960"/>
            <a:ext cx="5581235" cy="4469172"/>
          </a:xfrm>
        </p:spPr>
        <p:txBody>
          <a:bodyPr lIns="92886" tIns="46443" rIns="92886" bIns="46443">
            <a:noAutofit/>
          </a:bodyPr>
          <a:lstStyle/>
          <a:p>
            <a:pPr>
              <a:defRPr/>
            </a:pPr>
            <a:endParaRPr lang="ru-RU" sz="2000" spc="-1" dirty="0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3955246" y="9441126"/>
            <a:ext cx="3021300" cy="49480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6" tIns="46443" rIns="92886" bIns="46443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460798">
              <a:defRPr/>
            </a:pPr>
            <a:fld id="{EC284A0C-5EE3-466C-9010-25603156FAEF}" type="slidenum">
              <a:rPr lang="ru-RU" altLang="ru-RU">
                <a:solidFill>
                  <a:srgbClr val="000000"/>
                </a:solidFill>
                <a:ea typeface="DejaVu Sans"/>
                <a:cs typeface="DejaVu Sans"/>
              </a:rPr>
              <a:pPr algn="r" defTabSz="460798">
                <a:defRPr/>
              </a:pPr>
              <a:t>1</a:t>
            </a:fld>
            <a:endParaRPr lang="ru-RU" altLang="ru-RU" dirty="0">
              <a:solidFill>
                <a:prstClr val="black"/>
              </a:solidFill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89632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4397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43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CA31-C240-4B12-A406-25B03AF0A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48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0C14-5659-445F-A368-8E2D9B6E8A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90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3288" y="274639"/>
            <a:ext cx="2739668" cy="58435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0" y="274639"/>
            <a:ext cx="8071387" cy="58435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65D3E-5578-4F4B-A4E3-20E1918B8D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38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C39D-AB1B-48C1-8034-18415B81BE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5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5818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581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54" indent="0">
              <a:buNone/>
              <a:defRPr sz="2000"/>
            </a:lvl2pPr>
            <a:lvl3pPr marL="914309" indent="0">
              <a:buNone/>
              <a:defRPr sz="18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CA7C-351D-4208-90F1-A64C0C844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295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0"/>
            <a:ext cx="5404734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6635" y="1600200"/>
            <a:ext cx="5406321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FF2C-94F6-4F47-96BE-5F85CE3F2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86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581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984" y="1681163"/>
            <a:ext cx="5182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984" y="2505075"/>
            <a:ext cx="51825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36EAC-DB4E-4CD6-A356-4D22F0A93C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8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9C5-4FD7-4834-BB78-9278B1959A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19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B534-287C-4455-9055-81E9FE010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19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9080-3B49-4052-BBB3-9E3955E93E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42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B0250-499D-4354-BB40-29388B936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153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63435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заглавия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0"/>
            <a:ext cx="1096343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521" y="6356350"/>
            <a:ext cx="283649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63"/>
              </a:spcBef>
              <a:spcAft>
                <a:spcPts val="63"/>
              </a:spcAft>
              <a:buClrTx/>
              <a:buSzPct val="100000"/>
              <a:buFontTx/>
              <a:buNone/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  <a:tab pos="10332005" algn="l"/>
                <a:tab pos="10781222" algn="l"/>
              </a:tabLst>
              <a:defRPr sz="2400">
                <a:solidFill>
                  <a:srgbClr val="898989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058" y="6356351"/>
            <a:ext cx="386029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6462" y="6356350"/>
            <a:ext cx="283649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63"/>
              </a:spcBef>
              <a:spcAft>
                <a:spcPts val="63"/>
              </a:spcAft>
              <a:buSzPct val="100000"/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  <a:tab pos="10332005" algn="l"/>
                <a:tab pos="10781222" algn="l"/>
              </a:tabLst>
              <a:defRPr sz="2400" smtClean="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FC3E73-1E03-473A-9F73-162E651FA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28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/>
  <p:txStyles>
    <p:titleStyle>
      <a:lvl1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349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503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8657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5811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866" indent="-342866" algn="l" defTabSz="449218" rtl="0" eaLnBrk="0" fontAlgn="base" hangingPunct="0">
        <a:spcBef>
          <a:spcPts val="8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876" indent="-285721" algn="l" defTabSz="449218" rtl="0" eaLnBrk="0" fontAlgn="base" hangingPunct="0">
        <a:spcBef>
          <a:spcPts val="688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886" indent="-228577" algn="l" defTabSz="449218" rtl="0" eaLnBrk="0" fontAlgn="base" hangingPunct="0">
        <a:spcBef>
          <a:spcPts val="688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040" indent="-228577" algn="l" defTabSz="449218" rtl="0" eaLnBrk="0" fontAlgn="base" hangingPunct="0">
        <a:spcBef>
          <a:spcPts val="5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194" indent="-228577" algn="l" defTabSz="449218" rtl="0" eaLnBrk="0" fontAlgn="base" hangingPunct="0">
        <a:spcBef>
          <a:spcPts val="5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трелка влево 32"/>
          <p:cNvSpPr/>
          <p:nvPr/>
        </p:nvSpPr>
        <p:spPr>
          <a:xfrm>
            <a:off x="9794197" y="1381265"/>
            <a:ext cx="1650804" cy="685721"/>
          </a:xfrm>
          <a:prstGeom prst="leftArrow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63485" y="574611"/>
            <a:ext cx="3249031" cy="261194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214125" y="574611"/>
            <a:ext cx="3285121" cy="277247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5263" y="1665344"/>
            <a:ext cx="3038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Предложения о заключении целевого договора на ЕЦП «Работа в России»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99356" y="1849693"/>
            <a:ext cx="334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Заявка на заключение целевого договора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953034" y="1310998"/>
            <a:ext cx="1408348" cy="46606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 rot="16200000">
            <a:off x="9134977" y="752877"/>
            <a:ext cx="2897107" cy="2923862"/>
          </a:xfrm>
          <a:prstGeom prst="lef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632184" y="756912"/>
            <a:ext cx="1902691" cy="62432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21599" y="1505269"/>
            <a:ext cx="3008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Направление копии заявки на целевое обучение заказчику целевого обучения</a:t>
            </a:r>
          </a:p>
        </p:txBody>
      </p:sp>
      <p:sp>
        <p:nvSpPr>
          <p:cNvPr id="43" name="Стрелка вправо 42"/>
          <p:cNvSpPr/>
          <p:nvPr/>
        </p:nvSpPr>
        <p:spPr>
          <a:xfrm rot="10800000">
            <a:off x="8580975" y="3834402"/>
            <a:ext cx="3464487" cy="276769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034179" y="5005121"/>
            <a:ext cx="3052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Размещение на ЕЦП «Работа в России» сведений о заявках, поданных в бумажном виде</a:t>
            </a:r>
          </a:p>
        </p:txBody>
      </p:sp>
      <p:sp>
        <p:nvSpPr>
          <p:cNvPr id="51" name="Стрелка вправо 50"/>
          <p:cNvSpPr/>
          <p:nvPr/>
        </p:nvSpPr>
        <p:spPr>
          <a:xfrm rot="10800000">
            <a:off x="4374899" y="3822859"/>
            <a:ext cx="3680535" cy="2770395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39865" y="5185084"/>
            <a:ext cx="3415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Направление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сведений о зачислении лиц, поступающих на обучение и ранее подавших заявки на целевое обучение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заказчикам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26601" y="2534276"/>
            <a:ext cx="2667321" cy="104635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b="1" spc="-1" dirty="0">
                <a:solidFill>
                  <a:prstClr val="black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в течение 1 рабочего дня </a:t>
            </a: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с момента поступления заявки в электронном виде;</a:t>
            </a:r>
          </a:p>
          <a:p>
            <a:pPr algn="ctr" defTabSz="914377">
              <a:defRPr/>
            </a:pPr>
            <a:r>
              <a:rPr lang="ru-RU" sz="1400" b="1" spc="-1" dirty="0">
                <a:solidFill>
                  <a:prstClr val="black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не позднее 3 рабочих дней </a:t>
            </a: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после поступления заявки в бумажном виде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422676" y="2372053"/>
            <a:ext cx="2506925" cy="83876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не позднее дня завершения приема документов на поступлени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671010" y="6199462"/>
            <a:ext cx="5530537" cy="67226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400" b="1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после издания распорядительного акта о</a:t>
            </a:r>
          </a:p>
          <a:p>
            <a:pPr algn="ctr" defTabSz="914377">
              <a:defRPr/>
            </a:pP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зачислении, но не позднее чем </a:t>
            </a:r>
            <a:r>
              <a:rPr lang="ru-RU" sz="1400" b="1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1 день </a:t>
            </a:r>
            <a:r>
              <a:rPr lang="ru-RU" sz="1400" spc="-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начала учебного года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505437" y="1264069"/>
            <a:ext cx="1185388" cy="396763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001029" y="4534946"/>
            <a:ext cx="1338620" cy="44296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оловок 20"/>
          <p:cNvSpPr txBox="1">
            <a:spLocks/>
          </p:cNvSpPr>
          <p:nvPr/>
        </p:nvSpPr>
        <p:spPr>
          <a:xfrm>
            <a:off x="1022959" y="148544"/>
            <a:ext cx="9794875" cy="4247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ts val="1400"/>
              <a:defRPr/>
            </a:pPr>
            <a:r>
              <a:rPr lang="ru-RU" sz="2400" b="1" dirty="0" smtClean="0">
                <a:solidFill>
                  <a:srgbClr val="998308"/>
                </a:solidFill>
                <a:latin typeface="Times New Roman"/>
                <a:ea typeface="Times New Roman"/>
                <a:cs typeface="Times New Roman"/>
              </a:rPr>
              <a:t>АЛГОРИТМ</a:t>
            </a:r>
            <a:endParaRPr lang="ru-RU" sz="2400" b="1" dirty="0">
              <a:solidFill>
                <a:srgbClr val="998308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7179" y="6172699"/>
            <a:ext cx="2392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 позднее 1 сентября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26242" y="2414851"/>
            <a:ext cx="106194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330082" y="2237812"/>
            <a:ext cx="106194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0454652" y="3715666"/>
            <a:ext cx="10148" cy="74616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023782" y="5487199"/>
            <a:ext cx="735540" cy="3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420393" y="5227270"/>
            <a:ext cx="89316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20558" y="4110105"/>
            <a:ext cx="2647229" cy="2083542"/>
          </a:xfrm>
          <a:prstGeom prst="roundRect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endParaRPr lang="ru-RU" sz="2133" b="1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444640" y="4527484"/>
            <a:ext cx="1916468" cy="69076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22959" y="4110105"/>
            <a:ext cx="2000658" cy="1231071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 defTabSz="914377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 Образовательная организация, абитуриент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44544" y="5474117"/>
            <a:ext cx="2739047" cy="44056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600" b="1" spc="-1" dirty="0">
                <a:solidFill>
                  <a:prstClr val="black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Заключение договора о целевом обучении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0324" y="2534276"/>
            <a:ext cx="193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 10 июня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34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39995</TotalTime>
  <Words>142</Words>
  <Application>Microsoft Office PowerPoint</Application>
  <PresentationFormat>Широкоэкранный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DejaVu Sans</vt:lpstr>
      <vt:lpstr>Times New Roman</vt:lpstr>
      <vt:lpstr>XO Oriel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Румянцева Ксения</dc:creator>
  <cp:lastModifiedBy>Ekaterina Alexandrovna Guseva</cp:lastModifiedBy>
  <cp:revision>6338</cp:revision>
  <cp:lastPrinted>2024-05-21T13:36:06Z</cp:lastPrinted>
  <dcterms:created xsi:type="dcterms:W3CDTF">2018-01-25T06:54:33Z</dcterms:created>
  <dcterms:modified xsi:type="dcterms:W3CDTF">2024-05-21T13:36:14Z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60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79</vt:i4>
  </property>
</Properties>
</file>